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536" r:id="rId2"/>
    <p:sldId id="450" r:id="rId3"/>
    <p:sldId id="451" r:id="rId4"/>
    <p:sldId id="452" r:id="rId5"/>
    <p:sldId id="453" r:id="rId6"/>
  </p:sldIdLst>
  <p:sldSz cx="6858000" cy="9906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EDE"/>
    <a:srgbClr val="F0F0F0"/>
    <a:srgbClr val="E2F4FE"/>
    <a:srgbClr val="177EB8"/>
    <a:srgbClr val="DFDEDE"/>
    <a:srgbClr val="D6E7F6"/>
    <a:srgbClr val="E4EEF8"/>
    <a:srgbClr val="EAF2FA"/>
    <a:srgbClr val="DCED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36" autoAdjust="0"/>
    <p:restoredTop sz="94700" autoAdjust="0"/>
  </p:normalViewPr>
  <p:slideViewPr>
    <p:cSldViewPr snapToGrid="0">
      <p:cViewPr>
        <p:scale>
          <a:sx n="100" d="100"/>
          <a:sy n="100" d="100"/>
        </p:scale>
        <p:origin x="-3282" y="40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18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-4038" y="-96"/>
      </p:cViewPr>
      <p:guideLst>
        <p:guide orient="horz" pos="3107"/>
        <p:guide pos="2121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C197B-D8DD-4E45-82D1-F2894E76E557}" type="datetimeFigureOut">
              <a:rPr lang="ko-KR" altLang="en-US" smtClean="0"/>
              <a:pPr/>
              <a:t>2014-02-13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39775"/>
            <a:ext cx="25606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37741-5726-4EAC-BD7B-4BF871F16F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11158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86388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홀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5949539" y="9276394"/>
            <a:ext cx="589312" cy="527402"/>
          </a:xfrm>
          <a:prstGeom prst="rect">
            <a:avLst/>
          </a:prstGeom>
        </p:spPr>
        <p:txBody>
          <a:bodyPr anchor="ctr"/>
          <a:lstStyle>
            <a:lvl1pPr algn="r">
              <a:defRPr sz="1200" b="1">
                <a:latin typeface="HY그래픽M" panose="02030600000101010101" pitchFamily="18" charset="-127"/>
                <a:ea typeface="HY그래픽M" panose="02030600000101010101" pitchFamily="18" charset="-127"/>
              </a:defRPr>
            </a:lvl1pPr>
          </a:lstStyle>
          <a:p>
            <a:fld id="{CD1F3F0A-D93D-447D-98BF-74C31B9E8F4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3562066" y="9446201"/>
            <a:ext cx="27318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제 </a:t>
            </a:r>
            <a:r>
              <a:rPr lang="en-US" altLang="ko-KR" sz="10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05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장</a:t>
            </a:r>
            <a:r>
              <a:rPr lang="ko-KR" altLang="en-US" sz="1050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en-US" altLang="ko-KR" sz="1050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『</a:t>
            </a:r>
            <a:r>
              <a:rPr lang="ko-KR" altLang="en-US" sz="1050" b="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전자바우처시스템</a:t>
            </a:r>
            <a:r>
              <a:rPr lang="en-US" altLang="ko-KR" sz="1050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』</a:t>
            </a:r>
            <a:r>
              <a:rPr lang="ko-KR" altLang="en-US" sz="1050" b="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사용자 매뉴얼</a:t>
            </a:r>
            <a:endParaRPr lang="ko-KR" altLang="en-US" sz="1050" b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4638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짝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225636" y="9276393"/>
            <a:ext cx="605637" cy="527402"/>
          </a:xfrm>
          <a:prstGeom prst="rect">
            <a:avLst/>
          </a:prstGeom>
        </p:spPr>
        <p:txBody>
          <a:bodyPr anchor="ctr"/>
          <a:lstStyle>
            <a:lvl1pPr algn="l">
              <a:defRPr sz="1200" b="1">
                <a:latin typeface="HY그래픽M" panose="02030600000101010101" pitchFamily="18" charset="-127"/>
                <a:ea typeface="HY그래픽M" panose="02030600000101010101" pitchFamily="18" charset="-127"/>
              </a:defRPr>
            </a:lvl1pPr>
          </a:lstStyle>
          <a:p>
            <a:fld id="{CD1F3F0A-D93D-447D-98BF-74C31B9E8F4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404" y="9444330"/>
            <a:ext cx="1690715" cy="17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8400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『</a:t>
            </a:r>
            <a:r>
              <a:rPr lang="ko-KR" altLang="en-US" smtClean="0"/>
              <a:t>전자바우처시스템</a:t>
            </a:r>
            <a:r>
              <a:rPr lang="en-US" altLang="ko-KR" smtClean="0"/>
              <a:t>』 </a:t>
            </a:r>
            <a:r>
              <a:rPr lang="ko-KR" altLang="en-US" smtClean="0"/>
              <a:t>사용자 메뉴얼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335771"/>
            <a:ext cx="1600200" cy="527402"/>
          </a:xfrm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64593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『</a:t>
            </a:r>
            <a:r>
              <a:rPr lang="ko-KR" altLang="en-US" smtClean="0"/>
              <a:t>전자바우처시스템</a:t>
            </a:r>
            <a:r>
              <a:rPr lang="en-US" altLang="ko-KR" smtClean="0"/>
              <a:t>』 </a:t>
            </a:r>
            <a:r>
              <a:rPr lang="ko-KR" altLang="en-US" smtClean="0"/>
              <a:t>사용자 메뉴얼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14900" y="9335771"/>
            <a:ext cx="1600200" cy="527402"/>
          </a:xfrm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524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『</a:t>
            </a:r>
            <a:r>
              <a:rPr lang="ko-KR" altLang="en-US" smtClean="0"/>
              <a:t>전자바우처시스템</a:t>
            </a:r>
            <a:r>
              <a:rPr lang="en-US" altLang="ko-KR" smtClean="0"/>
              <a:t>』 </a:t>
            </a:r>
            <a:r>
              <a:rPr lang="ko-KR" altLang="en-US" smtClean="0"/>
              <a:t>사용자 메뉴얼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0" y="9335771"/>
            <a:ext cx="1600200" cy="527402"/>
          </a:xfrm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0921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『</a:t>
            </a:r>
            <a:r>
              <a:rPr lang="ko-KR" altLang="en-US" smtClean="0"/>
              <a:t>전자바우처시스템</a:t>
            </a:r>
            <a:r>
              <a:rPr lang="en-US" altLang="ko-KR" smtClean="0"/>
              <a:t>』 </a:t>
            </a:r>
            <a:r>
              <a:rPr lang="ko-KR" altLang="en-US" smtClean="0"/>
              <a:t>사용자 메뉴얼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0" y="9335771"/>
            <a:ext cx="1600200" cy="527402"/>
          </a:xfrm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3115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『</a:t>
            </a:r>
            <a:r>
              <a:rPr lang="ko-KR" altLang="en-US" smtClean="0"/>
              <a:t>전자바우처시스템</a:t>
            </a:r>
            <a:r>
              <a:rPr lang="en-US" altLang="ko-KR" smtClean="0"/>
              <a:t>』 </a:t>
            </a:r>
            <a:r>
              <a:rPr lang="ko-KR" altLang="en-US" smtClean="0"/>
              <a:t>사용자 메뉴얼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335771"/>
            <a:ext cx="1600200" cy="527402"/>
          </a:xfrm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90709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『</a:t>
            </a:r>
            <a:r>
              <a:rPr lang="ko-KR" altLang="en-US" smtClean="0"/>
              <a:t>전자바우처시스템</a:t>
            </a:r>
            <a:r>
              <a:rPr lang="en-US" altLang="ko-KR" smtClean="0"/>
              <a:t>』 </a:t>
            </a:r>
            <a:r>
              <a:rPr lang="ko-KR" altLang="en-US" smtClean="0"/>
              <a:t>사용자 메뉴얼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0" y="9335771"/>
            <a:ext cx="1600200" cy="527402"/>
          </a:xfrm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3143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『</a:t>
            </a:r>
            <a:r>
              <a:rPr lang="ko-KR" altLang="en-US" smtClean="0"/>
              <a:t>전자바우처시스템</a:t>
            </a:r>
            <a:r>
              <a:rPr lang="en-US" altLang="ko-KR" smtClean="0"/>
              <a:t>』 </a:t>
            </a:r>
            <a:r>
              <a:rPr lang="ko-KR" altLang="en-US" smtClean="0"/>
              <a:t>사용자 메뉴얼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35771"/>
            <a:ext cx="1600200" cy="527402"/>
          </a:xfrm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69937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『</a:t>
            </a:r>
            <a:r>
              <a:rPr lang="ko-KR" altLang="en-US" smtClean="0"/>
              <a:t>전자바우처시스템</a:t>
            </a:r>
            <a:r>
              <a:rPr lang="en-US" altLang="ko-KR" smtClean="0"/>
              <a:t>』 </a:t>
            </a:r>
            <a:r>
              <a:rPr lang="ko-KR" altLang="en-US" smtClean="0"/>
              <a:t>사용자 메뉴얼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0" y="9335771"/>
            <a:ext cx="1600200" cy="527402"/>
          </a:xfrm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9690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11437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8.gif"/><Relationship Id="rId7" Type="http://schemas.openxmlformats.org/officeDocument/2006/relationships/image" Target="../media/image7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38134" y="6604568"/>
            <a:ext cx="57448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➊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버튼을 클릭하면 제공기관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사업시군구가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정해지지 않은 제공인력이 조회 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➋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조회목록에서 제공인력을 체크 후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제공기관 </a:t>
            </a:r>
            <a:r>
              <a:rPr kumimoji="1" lang="ko-KR" altLang="en-US" sz="1000" kern="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사업시군구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를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선택하고 저장 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66787" y="626464"/>
            <a:ext cx="10502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제공인력관리</a:t>
            </a:r>
            <a:endParaRPr lang="ko-KR" altLang="en-US" sz="11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82790" y="1114706"/>
            <a:ext cx="568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1-1. 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미등록제공인력조회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변경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화면 경로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제공인력관리 ≫ 제공인력관리 ≫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미등록제공인력조회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변경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59040" y="558163"/>
            <a:ext cx="353484" cy="411678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9" name="Picture 21" descr="g_i07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6000"/>
                    </a14:imgEffect>
                    <a14:imgEffect>
                      <a14:colorTemperature colorTemp="11500"/>
                    </a14:imgEffect>
                    <a14:imgEffect>
                      <a14:saturation sat="270000"/>
                    </a14:imgEffect>
                    <a14:imgEffect>
                      <a14:brightnessContrast bright="-20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562" y="1536437"/>
            <a:ext cx="212725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직선 연결선 29"/>
          <p:cNvCxnSpPr/>
          <p:nvPr/>
        </p:nvCxnSpPr>
        <p:spPr>
          <a:xfrm flipV="1">
            <a:off x="1717075" y="764002"/>
            <a:ext cx="4576847" cy="962"/>
          </a:xfrm>
          <a:prstGeom prst="line">
            <a:avLst/>
          </a:prstGeom>
          <a:ln w="19050" cmpd="sng"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1</a:t>
            </a:fld>
            <a:endParaRPr lang="ko-KR" altLang="en-US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0511" y="6738407"/>
            <a:ext cx="564822" cy="228600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645226" y="8046266"/>
            <a:ext cx="5574147" cy="1119010"/>
          </a:xfrm>
          <a:prstGeom prst="rect">
            <a:avLst/>
          </a:prstGeom>
          <a:solidFill>
            <a:srgbClr val="FFFFFF">
              <a:lumMod val="95000"/>
            </a:srgb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lvl="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1.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제공기관 </a:t>
            </a:r>
            <a:r>
              <a:rPr kumimoji="1" lang="ko-KR" altLang="en-US" sz="1000" kern="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사업시군구가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지정되지 않은 제공인력은 프로그램 조회 시 조회대상이 되지 않으므로</a:t>
            </a:r>
            <a:endParaRPr kumimoji="1" lang="en-US" altLang="ko-KR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   필수적으로 제공기관 </a:t>
            </a:r>
            <a:r>
              <a:rPr kumimoji="1" lang="ko-KR" altLang="en-US" sz="1000" kern="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사업시군구를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등록해야만 등록</a:t>
            </a: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수정 등이 가능</a:t>
            </a:r>
            <a:endParaRPr kumimoji="1" lang="en-US" altLang="ko-KR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2.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기본 제공기관 </a:t>
            </a:r>
            <a:r>
              <a:rPr kumimoji="1" lang="ko-KR" altLang="en-US" sz="1000" kern="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사업시군구는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담당자의 선택된 사업권한의 제공기관 </a:t>
            </a:r>
            <a:r>
              <a:rPr kumimoji="1" lang="ko-KR" altLang="en-US" sz="1000" kern="0" dirty="0" err="1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사업시군구가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등록  </a:t>
            </a:r>
            <a:endParaRPr kumimoji="1" lang="ko-KR" altLang="en-US" sz="1000" kern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5" name="AutoShape 14" descr="넓은 상향 대각선"/>
          <p:cNvSpPr>
            <a:spLocks noChangeArrowheads="1"/>
          </p:cNvSpPr>
          <p:nvPr/>
        </p:nvSpPr>
        <p:spPr bwMode="auto">
          <a:xfrm>
            <a:off x="546801" y="7702306"/>
            <a:ext cx="5758996" cy="1558663"/>
          </a:xfrm>
          <a:prstGeom prst="roundRect">
            <a:avLst>
              <a:gd name="adj" fmla="val 0"/>
            </a:avLst>
          </a:prstGeom>
          <a:noFill/>
          <a:ln w="3175" algn="ctr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1393825" fontAlgn="base" latinLnBrk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ko-KR" sz="1200">
              <a:solidFill>
                <a:srgbClr val="333333"/>
              </a:solidFill>
              <a:latin typeface="Rix모던고딕 B" pitchFamily="18" charset="-127"/>
              <a:ea typeface="Rix모던고딕 B" pitchFamily="18" charset="-127"/>
            </a:endParaRPr>
          </a:p>
        </p:txBody>
      </p:sp>
      <p:grpSp>
        <p:nvGrpSpPr>
          <p:cNvPr id="36" name="Group 12"/>
          <p:cNvGrpSpPr>
            <a:grpSpLocks/>
          </p:cNvGrpSpPr>
          <p:nvPr/>
        </p:nvGrpSpPr>
        <p:grpSpPr bwMode="auto">
          <a:xfrm>
            <a:off x="1007556" y="7537206"/>
            <a:ext cx="4918809" cy="509058"/>
            <a:chOff x="1417" y="2069"/>
            <a:chExt cx="3398" cy="316"/>
          </a:xfrm>
        </p:grpSpPr>
        <p:sp>
          <p:nvSpPr>
            <p:cNvPr id="37" name="AutoShape 13"/>
            <p:cNvSpPr>
              <a:spLocks noChangeArrowheads="1"/>
            </p:cNvSpPr>
            <p:nvPr/>
          </p:nvSpPr>
          <p:spPr bwMode="auto">
            <a:xfrm>
              <a:off x="1635" y="2283"/>
              <a:ext cx="2963" cy="10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222 w 21600"/>
                <a:gd name="T13" fmla="*/ 3176 h 21600"/>
                <a:gd name="T14" fmla="*/ 18378 w 21600"/>
                <a:gd name="T15" fmla="*/ 1842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845" y="21600"/>
                  </a:lnTo>
                  <a:lnTo>
                    <a:pt x="1875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A7A7A7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산돌고딕 L" pitchFamily="18" charset="-127"/>
                <a:ea typeface="산돌고딕 L" pitchFamily="18" charset="-127"/>
              </a:endParaRPr>
            </a:p>
          </p:txBody>
        </p:sp>
        <p:grpSp>
          <p:nvGrpSpPr>
            <p:cNvPr id="38" name="Group 14"/>
            <p:cNvGrpSpPr>
              <a:grpSpLocks/>
            </p:cNvGrpSpPr>
            <p:nvPr/>
          </p:nvGrpSpPr>
          <p:grpSpPr bwMode="auto">
            <a:xfrm>
              <a:off x="1417" y="2069"/>
              <a:ext cx="3398" cy="204"/>
              <a:chOff x="1417" y="2069"/>
              <a:chExt cx="3398" cy="204"/>
            </a:xfrm>
          </p:grpSpPr>
          <p:sp>
            <p:nvSpPr>
              <p:cNvPr id="39" name="AutoShape 15"/>
              <p:cNvSpPr>
                <a:spLocks noChangeArrowheads="1"/>
              </p:cNvSpPr>
              <p:nvPr/>
            </p:nvSpPr>
            <p:spPr bwMode="auto">
              <a:xfrm>
                <a:off x="1417" y="2069"/>
                <a:ext cx="3398" cy="20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B7E4FF">
                      <a:lumMod val="38000"/>
                      <a:lumOff val="62000"/>
                    </a:srgbClr>
                  </a:gs>
                  <a:gs pos="100000">
                    <a:srgbClr val="81CFFF"/>
                  </a:gs>
                </a:gsLst>
                <a:lin ang="5400000" scaled="1"/>
              </a:gradFill>
              <a:ln w="31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ko-K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40" name="Rectangle 29"/>
              <p:cNvSpPr>
                <a:spLocks noChangeArrowheads="1"/>
              </p:cNvSpPr>
              <p:nvPr/>
            </p:nvSpPr>
            <p:spPr bwMode="auto">
              <a:xfrm>
                <a:off x="2216" y="2114"/>
                <a:ext cx="1694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lvl="0" algn="ctr" fontAlgn="base" latinLnBrk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ko-KR" altLang="en-US" sz="1200" kern="0" dirty="0" smtClean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미등록제공인력조회</a:t>
                </a:r>
                <a:r>
                  <a:rPr kumimoji="1" lang="en-US" altLang="ko-KR" sz="1200" kern="0" dirty="0" smtClean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/</a:t>
                </a:r>
                <a:r>
                  <a:rPr kumimoji="1" lang="ko-KR" altLang="en-US" sz="1200" kern="0" dirty="0" smtClean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변경 시 </a:t>
                </a:r>
                <a:r>
                  <a:rPr kumimoji="1" lang="ko-KR" altLang="en-US" sz="1200" kern="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유의사항</a:t>
                </a:r>
                <a:endParaRPr kumimoji="1" lang="ko-KR" altLang="en-US" sz="120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41" name="그룹 40"/>
          <p:cNvGrpSpPr/>
          <p:nvPr/>
        </p:nvGrpSpPr>
        <p:grpSpPr>
          <a:xfrm>
            <a:off x="535782" y="1888308"/>
            <a:ext cx="5758140" cy="949895"/>
            <a:chOff x="379886" y="2458308"/>
            <a:chExt cx="6077700" cy="949895"/>
          </a:xfrm>
        </p:grpSpPr>
        <p:sp>
          <p:nvSpPr>
            <p:cNvPr id="42" name="Rectangle 59"/>
            <p:cNvSpPr>
              <a:spLocks noChangeArrowheads="1"/>
            </p:cNvSpPr>
            <p:nvPr/>
          </p:nvSpPr>
          <p:spPr bwMode="auto">
            <a:xfrm flipH="1">
              <a:off x="379886" y="2458309"/>
              <a:ext cx="6077700" cy="949894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rgbClr val="B6CFDC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9pPr>
            </a:lstStyle>
            <a:p>
              <a:pPr marL="0" marR="0" lvl="0" indent="0" algn="l" defTabSz="95783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endParaRPr>
            </a:p>
          </p:txBody>
        </p:sp>
        <p:sp>
          <p:nvSpPr>
            <p:cNvPr id="43" name="Text Box 99"/>
            <p:cNvSpPr txBox="1">
              <a:spLocks noChangeArrowheads="1"/>
            </p:cNvSpPr>
            <p:nvPr/>
          </p:nvSpPr>
          <p:spPr bwMode="auto">
            <a:xfrm>
              <a:off x="456086" y="2924944"/>
              <a:ext cx="5897672" cy="39271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tIns="0" bIns="0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9pPr>
            </a:lstStyle>
            <a:p>
              <a:pPr marL="171450" indent="-171450" latinLnBrk="0">
                <a:spcAft>
                  <a:spcPct val="20000"/>
                </a:spcAft>
                <a:buClr>
                  <a:srgbClr val="7BA8D5"/>
                </a:buClr>
                <a:buSzPct val="90000"/>
                <a:buFont typeface="Wingdings" panose="05000000000000000000" pitchFamily="2" charset="2"/>
                <a:buChar char="v"/>
              </a:pP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제공기관 사용자가 </a:t>
              </a:r>
              <a:r>
                <a:rPr lang="ko-KR" altLang="en-US" sz="1000" dirty="0" err="1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시군구가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지정되지 않은 제공인력의 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제공기관 </a:t>
              </a:r>
              <a:r>
                <a:rPr lang="ko-KR" altLang="en-US" sz="1000" dirty="0" err="1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사업시군구를</a:t>
              </a:r>
              <a:r>
                <a:rPr lang="ko-KR" altLang="en-US" sz="10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지정하는 화면</a:t>
              </a:r>
              <a:endParaRPr lang="en-US" altLang="ko-KR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 marL="171450" indent="-171450" latinLnBrk="0">
                <a:spcAft>
                  <a:spcPct val="20000"/>
                </a:spcAft>
                <a:buClr>
                  <a:srgbClr val="7BA8D5"/>
                </a:buClr>
                <a:buSzPct val="90000"/>
                <a:buFont typeface="Wingdings" panose="05000000000000000000" pitchFamily="2" charset="2"/>
                <a:buChar char="v"/>
              </a:pP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담당자 로그인시 담당자의 선택된 사업권한 정보로 조회가 가능한 화면</a:t>
              </a:r>
              <a:r>
                <a:rPr lang="en-US" altLang="ko-KR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00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4" name="AutoShape 60"/>
            <p:cNvSpPr>
              <a:spLocks/>
            </p:cNvSpPr>
            <p:nvPr/>
          </p:nvSpPr>
          <p:spPr bwMode="auto">
            <a:xfrm rot="16200000">
              <a:off x="1838056" y="1000141"/>
              <a:ext cx="286099" cy="3202434"/>
            </a:xfrm>
            <a:prstGeom prst="leftBracket">
              <a:avLst>
                <a:gd name="adj" fmla="val 55099"/>
              </a:avLst>
            </a:prstGeom>
            <a:gradFill>
              <a:gsLst>
                <a:gs pos="0">
                  <a:srgbClr val="B7E4FF"/>
                </a:gs>
                <a:gs pos="100000">
                  <a:srgbClr val="81C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t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9pPr>
            </a:lstStyle>
            <a:p>
              <a:endParaRPr lang="ko-KR" altLang="en-US" sz="11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45" name="Text Box 70"/>
          <p:cNvSpPr txBox="1">
            <a:spLocks noChangeArrowheads="1"/>
          </p:cNvSpPr>
          <p:nvPr/>
        </p:nvSpPr>
        <p:spPr bwMode="auto">
          <a:xfrm>
            <a:off x="496733" y="1916333"/>
            <a:ext cx="29687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9pPr>
          </a:lstStyle>
          <a:p>
            <a:pPr algn="ctr" latinLnBrk="0">
              <a:buSzPct val="80000"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화면개요</a:t>
            </a:r>
            <a:endParaRPr kumimoji="0"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6" name="그림 25" descr="미등록제공인력조회-변경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3875" y="2936103"/>
            <a:ext cx="5777757" cy="365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408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547798" y="6849388"/>
            <a:ext cx="575675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➊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급여를 등록할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급여년월을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선택하고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버튼을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클릭하면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급여등록 대상 제공인력의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결제금액 및 근무시간이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조회됩니다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-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급여등록 시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전월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실적이 있는 제공인력 기준으로 조회 됨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-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제공인력이 복수 사업에 참여하는 경우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사업별로 각각 결제내역이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표시 됨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➋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우측 상단의                         버튼을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클릭하면 조회결과 화면에서 조회되는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내용이 엑셀로 다운로드 되며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해당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엑셀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서식에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급여내용을 작성하고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버튼을 클릭하여 작성된 파일을 업로드하고 저장을 클릭하면 등록이 완료 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35014" y="6971500"/>
            <a:ext cx="565990" cy="228600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666787" y="626464"/>
            <a:ext cx="13388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제공인력급여관리</a:t>
            </a:r>
            <a:endParaRPr lang="ko-KR" altLang="en-US" sz="11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82790" y="1114706"/>
            <a:ext cx="568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2-1 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제공인력급여관리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화면 경로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제공인력관리 ≫ 제공인력급여관리 ≫ 제공인력급여관리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359040" y="558163"/>
            <a:ext cx="353484" cy="411678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35782" y="1888308"/>
            <a:ext cx="5758140" cy="949895"/>
            <a:chOff x="379886" y="2458308"/>
            <a:chExt cx="6077700" cy="949895"/>
          </a:xfrm>
        </p:grpSpPr>
        <p:sp>
          <p:nvSpPr>
            <p:cNvPr id="27" name="Rectangle 59"/>
            <p:cNvSpPr>
              <a:spLocks noChangeArrowheads="1"/>
            </p:cNvSpPr>
            <p:nvPr/>
          </p:nvSpPr>
          <p:spPr bwMode="auto">
            <a:xfrm flipH="1">
              <a:off x="379886" y="2458309"/>
              <a:ext cx="6077700" cy="949894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rgbClr val="B6CFDC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9pPr>
            </a:lstStyle>
            <a:p>
              <a:pPr marL="0" marR="0" lvl="0" indent="0" algn="l" defTabSz="95783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endParaRPr>
            </a:p>
          </p:txBody>
        </p:sp>
        <p:sp>
          <p:nvSpPr>
            <p:cNvPr id="28" name="Text Box 99"/>
            <p:cNvSpPr txBox="1">
              <a:spLocks noChangeArrowheads="1"/>
            </p:cNvSpPr>
            <p:nvPr/>
          </p:nvSpPr>
          <p:spPr bwMode="auto">
            <a:xfrm>
              <a:off x="456086" y="2924944"/>
              <a:ext cx="5897672" cy="39271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tIns="0" bIns="0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9pPr>
            </a:lstStyle>
            <a:p>
              <a:pPr marL="171450" indent="-171450" latinLnBrk="0">
                <a:spcAft>
                  <a:spcPct val="20000"/>
                </a:spcAft>
                <a:buClr>
                  <a:srgbClr val="7BA8D5"/>
                </a:buClr>
                <a:buSzPct val="90000"/>
                <a:buFont typeface="Wingdings" panose="05000000000000000000" pitchFamily="2" charset="2"/>
                <a:buChar char="v"/>
              </a:pPr>
              <a:r>
                <a:rPr lang="ko-KR" altLang="en-US" sz="10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제공기관이 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매월 소속 제공인력의 급여를 등록하는 화면</a:t>
              </a:r>
            </a:p>
            <a:p>
              <a:pPr marL="171450" indent="-171450" latinLnBrk="0">
                <a:spcAft>
                  <a:spcPct val="20000"/>
                </a:spcAft>
                <a:buClr>
                  <a:srgbClr val="7BA8D5"/>
                </a:buClr>
                <a:buSzPct val="90000"/>
                <a:buFont typeface="Wingdings" panose="05000000000000000000" pitchFamily="2" charset="2"/>
                <a:buChar char="v"/>
              </a:pPr>
              <a:r>
                <a:rPr lang="ko-KR" altLang="en-US" sz="10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대상사업 </a:t>
              </a:r>
              <a:r>
                <a:rPr lang="en-US" altLang="ko-KR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000" dirty="0" err="1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노인돌봄</a:t>
              </a:r>
              <a:r>
                <a:rPr lang="en-US" altLang="ko-KR" sz="10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장애인활동지원</a:t>
              </a:r>
              <a:r>
                <a:rPr lang="en-US" altLang="ko-KR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가사 </a:t>
              </a:r>
              <a:r>
                <a:rPr lang="en-US" altLang="ko-KR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․ 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간병</a:t>
              </a:r>
              <a:r>
                <a:rPr lang="en-US" altLang="ko-KR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산모 </a:t>
              </a:r>
              <a:r>
                <a:rPr lang="en-US" altLang="ko-KR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․ 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신생아</a:t>
              </a:r>
              <a:r>
                <a:rPr lang="en-US" altLang="ko-KR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발달재활</a:t>
              </a:r>
              <a:r>
                <a:rPr lang="en-US" altLang="ko-KR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언어발달</a:t>
              </a:r>
            </a:p>
          </p:txBody>
        </p:sp>
        <p:sp>
          <p:nvSpPr>
            <p:cNvPr id="29" name="AutoShape 60"/>
            <p:cNvSpPr>
              <a:spLocks/>
            </p:cNvSpPr>
            <p:nvPr/>
          </p:nvSpPr>
          <p:spPr bwMode="auto">
            <a:xfrm rot="16200000">
              <a:off x="1838056" y="1000141"/>
              <a:ext cx="286099" cy="3202434"/>
            </a:xfrm>
            <a:prstGeom prst="leftBracket">
              <a:avLst>
                <a:gd name="adj" fmla="val 55099"/>
              </a:avLst>
            </a:prstGeom>
            <a:gradFill>
              <a:gsLst>
                <a:gs pos="0">
                  <a:srgbClr val="B7E4FF"/>
                </a:gs>
                <a:gs pos="100000">
                  <a:srgbClr val="81C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t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9pPr>
            </a:lstStyle>
            <a:p>
              <a:endParaRPr lang="ko-KR" altLang="en-US" sz="11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30" name="Text Box 70"/>
          <p:cNvSpPr txBox="1">
            <a:spLocks noChangeArrowheads="1"/>
          </p:cNvSpPr>
          <p:nvPr/>
        </p:nvSpPr>
        <p:spPr bwMode="auto">
          <a:xfrm>
            <a:off x="496733" y="1916333"/>
            <a:ext cx="29687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9pPr>
          </a:lstStyle>
          <a:p>
            <a:pPr algn="ctr" latinLnBrk="0">
              <a:buSzPct val="80000"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화면개요</a:t>
            </a:r>
            <a:endParaRPr kumimoji="0"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31" name="Picture 21" descr="g_i07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6000"/>
                    </a14:imgEffect>
                    <a14:imgEffect>
                      <a14:colorTemperature colorTemp="11500"/>
                    </a14:imgEffect>
                    <a14:imgEffect>
                      <a14:saturation sat="270000"/>
                    </a14:imgEffect>
                    <a14:imgEffect>
                      <a14:brightnessContrast bright="-20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562" y="1536437"/>
            <a:ext cx="212725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직선 연결선 31"/>
          <p:cNvCxnSpPr/>
          <p:nvPr/>
        </p:nvCxnSpPr>
        <p:spPr>
          <a:xfrm flipV="1">
            <a:off x="2005615" y="764002"/>
            <a:ext cx="4288307" cy="962"/>
          </a:xfrm>
          <a:prstGeom prst="line">
            <a:avLst/>
          </a:prstGeom>
          <a:ln w="19050" cmpd="sng"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pic>
        <p:nvPicPr>
          <p:cNvPr id="18" name="그림 17" descr="제공인력 급여등록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0" y="2904783"/>
            <a:ext cx="5796973" cy="380081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 r="1111" b="5072"/>
          <a:stretch>
            <a:fillRect/>
          </a:stretch>
        </p:blipFill>
        <p:spPr bwMode="auto">
          <a:xfrm>
            <a:off x="1419225" y="8196263"/>
            <a:ext cx="847725" cy="20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38463" y="8501063"/>
            <a:ext cx="7143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8888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548615" y="630839"/>
            <a:ext cx="575718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- </a:t>
            </a:r>
            <a:r>
              <a:rPr lang="ko-KR" altLang="en-US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엑셀 서식에서 </a:t>
            </a:r>
            <a:r>
              <a:rPr lang="ko-KR" altLang="en-US" sz="1000" u="sng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급여등록시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서식을 변경하지 않고 텍스트 형태 그대로 등록해야 파일 </a:t>
            </a:r>
            <a:r>
              <a:rPr lang="ko-KR" altLang="en-US" sz="1000" u="sng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업로드시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오류가 발생하지 </a:t>
            </a:r>
            <a:r>
              <a:rPr lang="ko-KR" altLang="en-US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않음에 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유의 해야 함</a:t>
            </a:r>
            <a:r>
              <a:rPr lang="en-US" altLang="ko-KR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➌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개별등록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조회결과 화면에서 급여등록을 원하는 제공인력을 선택하고 화면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하단의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스크롤바를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오른쪽으로 이동하여 각 항목에 맞추어 입력 하시면 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-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 급여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제공인력별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결제금액과 실근무시간을 참조하여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 급여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및 근무시간을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입력하면 </a:t>
            </a: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시간별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단가가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자동 계산 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-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대 보험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가입여부 및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 보험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제공인력관리화면에서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제공인력별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대보험가입여부를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선택하여 저장하면 매월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급여등록시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자동으로 불러옵니다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➍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 추가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                 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버튼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클릭시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팝업에서 급여등록이 가능한 제공인력을 선택합니다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➎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등록 저장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제공인력별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급여등록을 완료하고               버튼을 클릭하면 등록이 완료됩니다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-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저장버튼을 클릭하지 않는 경우 등록이 완료되지 않음에 유의</a:t>
            </a: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➏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(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입력된 정보 삭제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              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버튼을 클릭하면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화면 상에 입력된 정보 전체가 삭제되며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          </a:t>
            </a: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버튼을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클릭하면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제공인력별로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입력된 내용 삭제됩니다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* 엑셀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저장시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파일형식은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(Excel 97 – 2003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통합문서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로 선택 해야 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*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제공인력별로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등록된 월 급여의 합이 결제금액을 초과할 수 없습니다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* 저장 후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대보험은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제공인력관리에서 수정하여도 변경되지 않습니다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645226" y="7376387"/>
            <a:ext cx="5574147" cy="1791364"/>
          </a:xfrm>
          <a:prstGeom prst="rect">
            <a:avLst/>
          </a:prstGeom>
          <a:solidFill>
            <a:srgbClr val="FFFFFF">
              <a:lumMod val="95000"/>
            </a:srgb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lvl="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1.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매월 </a:t>
            </a: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6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일부터 </a:t>
            </a: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25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일까지 등록이 가능하며</a:t>
            </a: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등록기간이 종료되면 추가적인 입력이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불가합니다</a:t>
            </a: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kumimoji="1" lang="ko-KR" altLang="en-US" sz="1000" kern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※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제공기관의 등록 내역을 바탕으로 일자리 관련 각종 통계자료가 작성되고</a:t>
            </a: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시</a:t>
            </a: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군</a:t>
            </a: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구별     </a:t>
            </a:r>
            <a:endParaRPr kumimoji="1" lang="en-US" altLang="ko-KR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   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일자리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실적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평가 등에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활용되므로 반드시 기한 내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입력을 해야 합니다</a:t>
            </a: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kumimoji="1" lang="ko-KR" altLang="en-US" sz="1000" kern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2.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제공기관이 등록한 인력만 등록이 가능하며 전월 결제내역 중 제공인력에게 실제로 지급한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급여를</a:t>
            </a: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등록합니다</a:t>
            </a: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kumimoji="1" lang="ko-KR" altLang="en-US" sz="1000" kern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AutoShape 14" descr="넓은 상향 대각선"/>
          <p:cNvSpPr>
            <a:spLocks noChangeArrowheads="1"/>
          </p:cNvSpPr>
          <p:nvPr/>
        </p:nvSpPr>
        <p:spPr bwMode="auto">
          <a:xfrm>
            <a:off x="546801" y="7032427"/>
            <a:ext cx="5758996" cy="2230325"/>
          </a:xfrm>
          <a:prstGeom prst="roundRect">
            <a:avLst>
              <a:gd name="adj" fmla="val 0"/>
            </a:avLst>
          </a:prstGeom>
          <a:noFill/>
          <a:ln w="3175" algn="ctr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1393825" fontAlgn="base" latinLnBrk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ko-KR" sz="1200">
              <a:solidFill>
                <a:srgbClr val="333333"/>
              </a:solidFill>
              <a:latin typeface="Rix모던고딕 B" pitchFamily="18" charset="-127"/>
              <a:ea typeface="Rix모던고딕 B" pitchFamily="18" charset="-127"/>
            </a:endParaRPr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1064706" y="6448227"/>
            <a:ext cx="4918809" cy="509058"/>
            <a:chOff x="1417" y="2069"/>
            <a:chExt cx="3398" cy="316"/>
          </a:xfrm>
        </p:grpSpPr>
        <p:sp>
          <p:nvSpPr>
            <p:cNvPr id="6" name="AutoShape 13"/>
            <p:cNvSpPr>
              <a:spLocks noChangeArrowheads="1"/>
            </p:cNvSpPr>
            <p:nvPr/>
          </p:nvSpPr>
          <p:spPr bwMode="auto">
            <a:xfrm>
              <a:off x="1635" y="2283"/>
              <a:ext cx="2963" cy="10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222 w 21600"/>
                <a:gd name="T13" fmla="*/ 3176 h 21600"/>
                <a:gd name="T14" fmla="*/ 18378 w 21600"/>
                <a:gd name="T15" fmla="*/ 1842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845" y="21600"/>
                  </a:lnTo>
                  <a:lnTo>
                    <a:pt x="1875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A7A7A7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산돌고딕 L" pitchFamily="18" charset="-127"/>
                <a:ea typeface="산돌고딕 L" pitchFamily="18" charset="-127"/>
              </a:endParaRPr>
            </a:p>
          </p:txBody>
        </p:sp>
        <p:grpSp>
          <p:nvGrpSpPr>
            <p:cNvPr id="7" name="Group 14"/>
            <p:cNvGrpSpPr>
              <a:grpSpLocks/>
            </p:cNvGrpSpPr>
            <p:nvPr/>
          </p:nvGrpSpPr>
          <p:grpSpPr bwMode="auto">
            <a:xfrm>
              <a:off x="1417" y="2069"/>
              <a:ext cx="3398" cy="204"/>
              <a:chOff x="1417" y="2069"/>
              <a:chExt cx="3398" cy="204"/>
            </a:xfrm>
          </p:grpSpPr>
          <p:sp>
            <p:nvSpPr>
              <p:cNvPr id="9" name="AutoShape 15"/>
              <p:cNvSpPr>
                <a:spLocks noChangeArrowheads="1"/>
              </p:cNvSpPr>
              <p:nvPr/>
            </p:nvSpPr>
            <p:spPr bwMode="auto">
              <a:xfrm>
                <a:off x="1417" y="2069"/>
                <a:ext cx="3398" cy="20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B7E4FF">
                      <a:lumMod val="38000"/>
                      <a:lumOff val="62000"/>
                    </a:srgbClr>
                  </a:gs>
                  <a:gs pos="100000">
                    <a:srgbClr val="81CFFF"/>
                  </a:gs>
                </a:gsLst>
                <a:lin ang="5400000" scaled="1"/>
              </a:gradFill>
              <a:ln w="31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ko-K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12" name="Rectangle 29"/>
              <p:cNvSpPr>
                <a:spLocks noChangeArrowheads="1"/>
              </p:cNvSpPr>
              <p:nvPr/>
            </p:nvSpPr>
            <p:spPr bwMode="auto">
              <a:xfrm>
                <a:off x="2357" y="2114"/>
                <a:ext cx="1415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lvl="0" algn="ctr" fontAlgn="base" latinLnBrk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ko-KR" altLang="en-US" sz="1200" kern="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제공인력 급여 등록 시 유의사항</a:t>
                </a:r>
                <a:endParaRPr kumimoji="1" lang="ko-KR" altLang="en-US" sz="120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95000" y="3503705"/>
            <a:ext cx="457200" cy="20955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8288" y="4114542"/>
            <a:ext cx="457200" cy="20955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624" y="4416992"/>
            <a:ext cx="552450" cy="190500"/>
          </a:xfrm>
          <a:prstGeom prst="rect">
            <a:avLst/>
          </a:prstGeom>
        </p:spPr>
      </p:pic>
      <p:sp>
        <p:nvSpPr>
          <p:cNvPr id="18" name="슬라이드 번호 개체 틀 17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81163" y="3200400"/>
            <a:ext cx="561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7474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666787" y="626464"/>
            <a:ext cx="13388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제공인력급여관리</a:t>
            </a:r>
            <a:endParaRPr lang="ko-KR" altLang="en-US" sz="11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82790" y="1114706"/>
            <a:ext cx="568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2-2 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 </a:t>
            </a:r>
            <a:r>
              <a:rPr lang="en-US" altLang="ko-KR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CSI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급여관리</a:t>
            </a:r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화면 경로 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제공인력관리 ≫ 제공인력급여관리 ≫ 제공인력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CSI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급여관리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359040" y="558163"/>
            <a:ext cx="353484" cy="411678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endParaRPr lang="ko-KR" altLang="en-US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535782" y="1888308"/>
            <a:ext cx="5758140" cy="949895"/>
            <a:chOff x="379886" y="2458308"/>
            <a:chExt cx="6077700" cy="949895"/>
          </a:xfrm>
        </p:grpSpPr>
        <p:sp>
          <p:nvSpPr>
            <p:cNvPr id="23" name="Rectangle 59"/>
            <p:cNvSpPr>
              <a:spLocks noChangeArrowheads="1"/>
            </p:cNvSpPr>
            <p:nvPr/>
          </p:nvSpPr>
          <p:spPr bwMode="auto">
            <a:xfrm flipH="1">
              <a:off x="379886" y="2458309"/>
              <a:ext cx="6077700" cy="949894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rgbClr val="B6CFDC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9pPr>
            </a:lstStyle>
            <a:p>
              <a:pPr marL="0" marR="0" lvl="0" indent="0" algn="l" defTabSz="95783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endParaRPr>
            </a:p>
          </p:txBody>
        </p:sp>
        <p:sp>
          <p:nvSpPr>
            <p:cNvPr id="24" name="Text Box 99"/>
            <p:cNvSpPr txBox="1">
              <a:spLocks noChangeArrowheads="1"/>
            </p:cNvSpPr>
            <p:nvPr/>
          </p:nvSpPr>
          <p:spPr bwMode="auto">
            <a:xfrm>
              <a:off x="456086" y="2924944"/>
              <a:ext cx="5897672" cy="39271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tIns="0" bIns="0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9pPr>
            </a:lstStyle>
            <a:p>
              <a:pPr marL="171450" indent="-171450" latinLnBrk="0">
                <a:spcAft>
                  <a:spcPct val="20000"/>
                </a:spcAft>
                <a:buClr>
                  <a:srgbClr val="7BA8D5"/>
                </a:buClr>
                <a:buSzPct val="90000"/>
                <a:buFont typeface="Wingdings" panose="05000000000000000000" pitchFamily="2" charset="2"/>
                <a:buChar char="v"/>
              </a:pPr>
              <a:r>
                <a:rPr lang="ko-KR" altLang="en-US" sz="10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지역사회서비스투자사업 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참여 제공기관이 매월 소속 제공인력의 급여를 등록하는 화면</a:t>
              </a:r>
            </a:p>
            <a:p>
              <a:pPr marL="171450" indent="-171450" latinLnBrk="0">
                <a:spcAft>
                  <a:spcPct val="20000"/>
                </a:spcAft>
                <a:buClr>
                  <a:srgbClr val="7BA8D5"/>
                </a:buClr>
                <a:buSzPct val="90000"/>
                <a:buFont typeface="Wingdings" panose="05000000000000000000" pitchFamily="2" charset="2"/>
                <a:buChar char="v"/>
              </a:pPr>
              <a:r>
                <a:rPr lang="ko-KR" altLang="en-US" sz="100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대상사업 </a:t>
              </a:r>
              <a:r>
                <a:rPr lang="en-US" altLang="ko-KR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000" dirty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지역사회서비스투자</a:t>
              </a:r>
            </a:p>
          </p:txBody>
        </p:sp>
        <p:sp>
          <p:nvSpPr>
            <p:cNvPr id="25" name="AutoShape 60"/>
            <p:cNvSpPr>
              <a:spLocks/>
            </p:cNvSpPr>
            <p:nvPr/>
          </p:nvSpPr>
          <p:spPr bwMode="auto">
            <a:xfrm rot="16200000">
              <a:off x="1838056" y="1000141"/>
              <a:ext cx="286099" cy="3202434"/>
            </a:xfrm>
            <a:prstGeom prst="leftBracket">
              <a:avLst>
                <a:gd name="adj" fmla="val 55099"/>
              </a:avLst>
            </a:prstGeom>
            <a:gradFill>
              <a:gsLst>
                <a:gs pos="0">
                  <a:srgbClr val="B7E4FF"/>
                </a:gs>
                <a:gs pos="100000">
                  <a:srgbClr val="81C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eaVert" wrap="none" anchor="t" anchorCtr="1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산돌고딕 L" pitchFamily="18" charset="-127"/>
                  <a:ea typeface="산돌고딕 L" pitchFamily="18" charset="-127"/>
                  <a:cs typeface="+mn-cs"/>
                </a:defRPr>
              </a:lvl9pPr>
            </a:lstStyle>
            <a:p>
              <a:endParaRPr lang="ko-KR" altLang="en-US" sz="1100" b="1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26" name="Text Box 70"/>
          <p:cNvSpPr txBox="1">
            <a:spLocks noChangeArrowheads="1"/>
          </p:cNvSpPr>
          <p:nvPr/>
        </p:nvSpPr>
        <p:spPr bwMode="auto">
          <a:xfrm>
            <a:off x="496733" y="1916333"/>
            <a:ext cx="29687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산돌고딕 L" pitchFamily="18" charset="-127"/>
                <a:ea typeface="산돌고딕 L" pitchFamily="18" charset="-127"/>
                <a:cs typeface="+mn-cs"/>
              </a:defRPr>
            </a:lvl9pPr>
          </a:lstStyle>
          <a:p>
            <a:pPr algn="ctr" latinLnBrk="0">
              <a:buSzPct val="80000"/>
            </a:pPr>
            <a:r>
              <a:rPr kumimoji="0" lang="ko-KR" altLang="en-US" sz="1200" b="1" dirty="0" smtClean="0">
                <a:latin typeface="나눔고딕" pitchFamily="50" charset="-127"/>
                <a:ea typeface="나눔고딕" pitchFamily="50" charset="-127"/>
              </a:rPr>
              <a:t>화면개요</a:t>
            </a:r>
            <a:endParaRPr kumimoji="0" lang="ko-KR" altLang="en-US" sz="1200" b="1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27" name="Picture 21" descr="g_i07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6000"/>
                    </a14:imgEffect>
                    <a14:imgEffect>
                      <a14:colorTemperature colorTemp="11500"/>
                    </a14:imgEffect>
                    <a14:imgEffect>
                      <a14:saturation sat="270000"/>
                    </a14:imgEffect>
                    <a14:imgEffect>
                      <a14:brightnessContrast bright="-20000" contras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562" y="1536437"/>
            <a:ext cx="212725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직선 연결선 27"/>
          <p:cNvCxnSpPr/>
          <p:nvPr/>
        </p:nvCxnSpPr>
        <p:spPr>
          <a:xfrm flipV="1">
            <a:off x="2005615" y="764002"/>
            <a:ext cx="4288307" cy="962"/>
          </a:xfrm>
          <a:prstGeom prst="line">
            <a:avLst/>
          </a:prstGeom>
          <a:ln w="19050" cmpd="sng"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549432" y="7519830"/>
            <a:ext cx="57571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➊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버튼을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클릭하면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화면에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행이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추가되고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입력이 가능한 상태로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화면이 활성화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➋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이전급여내역을 통한 입력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전월에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입력한 내역을 바탕으로 당월 급여를 입력하고자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하는 경우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버튼을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클릭하여 기존에 등록된 내역을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조회하여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사용합니다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241" y="7653393"/>
            <a:ext cx="457200" cy="209550"/>
          </a:xfrm>
          <a:prstGeom prst="rect">
            <a:avLst/>
          </a:prstGeom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0541" y="8244278"/>
            <a:ext cx="1009650" cy="20955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" y="2900364"/>
            <a:ext cx="5821483" cy="4376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1386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548615" y="630839"/>
            <a:ext cx="575718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급여내역 화면에 기 등록된 내역이 조회되며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조회화면에서 정보를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수정합니다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-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등록인력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중 삭제하고자 하는 인력이 있을 경우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해당 제공인력을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선택하고                             </a:t>
            </a: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버튼을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클릭하면 삭제가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가능합니다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➌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신규일괄등록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승인요청시도 옆의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버튼을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클릭하여 심사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·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군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·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구를 등록하고</a:t>
            </a: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버튼을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클릭하면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엑셀 서식이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다운로드되며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해당 엑셀서식에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급여내용을 작성하고      </a:t>
            </a: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버튼을 클릭하여 작성된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파일을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업로드하면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등록이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완료됩니다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- </a:t>
            </a:r>
            <a:r>
              <a:rPr lang="ko-KR" altLang="en-US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엑셀 서식에서 급여등록 시 서식을 변경하지 않고 텍스트 형태로 그대로 등록해야 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파일 </a:t>
            </a:r>
            <a:r>
              <a:rPr lang="ko-KR" altLang="en-US" sz="1000" u="sng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업로드시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오류가</a:t>
            </a:r>
            <a:r>
              <a:rPr lang="en-US" altLang="ko-KR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발생하지 </a:t>
            </a:r>
            <a:r>
              <a:rPr lang="ko-KR" altLang="en-US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않음에 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유의해야 합니다</a:t>
            </a:r>
            <a:r>
              <a:rPr lang="en-US" altLang="ko-KR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u="sng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- </a:t>
            </a:r>
            <a:r>
              <a:rPr lang="ko-KR" altLang="en-US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엑셀 서식에 한글을 입력하면 정상 업로드가 되지 않으므로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버튼 </a:t>
            </a:r>
            <a:r>
              <a:rPr lang="ko-KR" altLang="en-US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클릭 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 조회되는 엑셀파일에서 </a:t>
            </a:r>
            <a:r>
              <a:rPr lang="ko-KR" altLang="en-US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주요인력’</a:t>
            </a:r>
            <a:r>
              <a:rPr lang="en-US" altLang="ko-KR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‘</a:t>
            </a:r>
            <a:r>
              <a:rPr lang="ko-KR" altLang="en-US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재직유형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en-US" altLang="ko-KR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‘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지역사회</a:t>
            </a:r>
            <a:r>
              <a:rPr lang="en-US" altLang="ko-KR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를 </a:t>
            </a:r>
            <a:r>
              <a:rPr lang="ko-KR" altLang="en-US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참고하여 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코드로 </a:t>
            </a:r>
            <a:r>
              <a:rPr lang="ko-KR" altLang="en-US" sz="1000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입력해야 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함에 </a:t>
            </a:r>
            <a:r>
              <a:rPr lang="ko-KR" altLang="en-US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유의해야 합니다</a:t>
            </a:r>
            <a:r>
              <a:rPr lang="en-US" altLang="ko-KR" sz="1000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000" u="sng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➍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심사요청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제공인력별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급여등록을 완료하고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버튼을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클릭하면 저장이 완료되며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버튼을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클릭하면 급여등록이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완료됩니다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* 엑셀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저장시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파일형식은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(Excel 97 – 2003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통합문서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로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선택해야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합니다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*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제공인력별로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등록된 월 급여의 합이 결제금액을 초과할 수 없습니다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* 저장 후 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대보험은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제공인력관리에서 수정하여도 변경되지 않습니다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* 이전급여내역조회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엑셀업로드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행추가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시 제공인력이 제공기관 </a:t>
            </a:r>
            <a:r>
              <a:rPr lang="ko-KR" altLang="en-US" sz="1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사업시군구에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소속되어 있지 않으면 화면에 보여지지 않습니다</a:t>
            </a:r>
            <a:r>
              <a:rPr lang="en-US" altLang="ko-KR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1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96467" y="1072555"/>
            <a:ext cx="552450" cy="19050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60731" y="3820201"/>
            <a:ext cx="457200" cy="209550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112" y="4105951"/>
            <a:ext cx="581025" cy="209550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062" y="1668346"/>
            <a:ext cx="219075" cy="228600"/>
          </a:xfrm>
          <a:prstGeom prst="rect">
            <a:avLst/>
          </a:prstGeom>
        </p:spPr>
      </p:pic>
      <p:sp>
        <p:nvSpPr>
          <p:cNvPr id="22" name="슬라이드 번호 개체 틀 2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CD1F3F0A-D93D-447D-98BF-74C31B9E8F42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645226" y="7376387"/>
            <a:ext cx="5574147" cy="1791364"/>
          </a:xfrm>
          <a:prstGeom prst="rect">
            <a:avLst/>
          </a:prstGeom>
          <a:solidFill>
            <a:srgbClr val="FFFFFF">
              <a:lumMod val="95000"/>
            </a:srgb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lvl="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1.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매월 </a:t>
            </a: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6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일부터 </a:t>
            </a: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25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일까지 등록이 가능하며</a:t>
            </a: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반드시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심사요청을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해야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급여등록이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완료됩니다</a:t>
            </a: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kumimoji="1" lang="ko-KR" altLang="en-US" sz="1000" kern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※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제공기관의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급여등록내역을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바탕으로 일자리 관련 각종 통계자료가 작성되고</a:t>
            </a: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시</a:t>
            </a: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군</a:t>
            </a: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구별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     </a:t>
            </a:r>
            <a:endParaRPr kumimoji="1" lang="en-US" altLang="ko-KR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   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일자리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실적 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평가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등에 활용되므로 반드시 기한 내 입력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합니다</a:t>
            </a: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kumimoji="1" lang="ko-KR" altLang="en-US" sz="1000" kern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lvl="0" fontAlgn="base" latinLnBrk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2. </a:t>
            </a:r>
            <a:r>
              <a:rPr kumimoji="1" lang="ko-KR" altLang="en-US" sz="1000" kern="0" dirty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제공기관이 등록한 인력만 등록이 가능하며 전월 결제내역 중 제공인력에게 실제로 지급한 </a:t>
            </a:r>
            <a:r>
              <a:rPr kumimoji="1"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급여를 등록합니다</a:t>
            </a:r>
            <a:r>
              <a:rPr kumimoji="1"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.</a:t>
            </a:r>
            <a:endParaRPr kumimoji="1" lang="ko-KR" altLang="en-US" sz="1000" kern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AutoShape 14" descr="넓은 상향 대각선"/>
          <p:cNvSpPr>
            <a:spLocks noChangeArrowheads="1"/>
          </p:cNvSpPr>
          <p:nvPr/>
        </p:nvSpPr>
        <p:spPr bwMode="auto">
          <a:xfrm>
            <a:off x="546801" y="7032427"/>
            <a:ext cx="5758996" cy="2230325"/>
          </a:xfrm>
          <a:prstGeom prst="roundRect">
            <a:avLst>
              <a:gd name="adj" fmla="val 0"/>
            </a:avLst>
          </a:prstGeom>
          <a:noFill/>
          <a:ln w="3175" algn="ctr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defTabSz="1393825" fontAlgn="base" latinLnBrk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kumimoji="1" lang="ko-KR" altLang="ko-KR" sz="1200">
              <a:solidFill>
                <a:srgbClr val="333333"/>
              </a:solidFill>
              <a:latin typeface="Rix모던고딕 B" pitchFamily="18" charset="-127"/>
              <a:ea typeface="Rix모던고딕 B" pitchFamily="18" charset="-127"/>
            </a:endParaRPr>
          </a:p>
        </p:txBody>
      </p:sp>
      <p:grpSp>
        <p:nvGrpSpPr>
          <p:cNvPr id="29" name="Group 12"/>
          <p:cNvGrpSpPr>
            <a:grpSpLocks/>
          </p:cNvGrpSpPr>
          <p:nvPr/>
        </p:nvGrpSpPr>
        <p:grpSpPr bwMode="auto">
          <a:xfrm>
            <a:off x="1007556" y="6505377"/>
            <a:ext cx="4918809" cy="509058"/>
            <a:chOff x="1417" y="2069"/>
            <a:chExt cx="3398" cy="316"/>
          </a:xfrm>
        </p:grpSpPr>
        <p:sp>
          <p:nvSpPr>
            <p:cNvPr id="30" name="AutoShape 13"/>
            <p:cNvSpPr>
              <a:spLocks noChangeArrowheads="1"/>
            </p:cNvSpPr>
            <p:nvPr/>
          </p:nvSpPr>
          <p:spPr bwMode="auto">
            <a:xfrm>
              <a:off x="1635" y="2283"/>
              <a:ext cx="2963" cy="10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222 w 21600"/>
                <a:gd name="T13" fmla="*/ 3176 h 21600"/>
                <a:gd name="T14" fmla="*/ 18378 w 21600"/>
                <a:gd name="T15" fmla="*/ 1842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845" y="21600"/>
                  </a:lnTo>
                  <a:lnTo>
                    <a:pt x="1875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A7A7A7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산돌고딕 L" pitchFamily="18" charset="-127"/>
                <a:ea typeface="산돌고딕 L" pitchFamily="18" charset="-127"/>
              </a:endParaRPr>
            </a:p>
          </p:txBody>
        </p:sp>
        <p:grpSp>
          <p:nvGrpSpPr>
            <p:cNvPr id="31" name="Group 14"/>
            <p:cNvGrpSpPr>
              <a:grpSpLocks/>
            </p:cNvGrpSpPr>
            <p:nvPr/>
          </p:nvGrpSpPr>
          <p:grpSpPr bwMode="auto">
            <a:xfrm>
              <a:off x="1417" y="2069"/>
              <a:ext cx="3398" cy="204"/>
              <a:chOff x="1417" y="2069"/>
              <a:chExt cx="3398" cy="204"/>
            </a:xfrm>
          </p:grpSpPr>
          <p:sp>
            <p:nvSpPr>
              <p:cNvPr id="32" name="AutoShape 15"/>
              <p:cNvSpPr>
                <a:spLocks noChangeArrowheads="1"/>
              </p:cNvSpPr>
              <p:nvPr/>
            </p:nvSpPr>
            <p:spPr bwMode="auto">
              <a:xfrm>
                <a:off x="1417" y="2069"/>
                <a:ext cx="3398" cy="20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B7E4FF">
                      <a:lumMod val="38000"/>
                      <a:lumOff val="62000"/>
                    </a:srgbClr>
                  </a:gs>
                  <a:gs pos="100000">
                    <a:srgbClr val="81CFFF"/>
                  </a:gs>
                </a:gsLst>
                <a:lin ang="5400000" scaled="1"/>
              </a:gradFill>
              <a:ln w="31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ko-KR" altLang="ko-KR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ix모던고딕 M" pitchFamily="18" charset="-127"/>
                  <a:ea typeface="Rix모던고딕 M" pitchFamily="18" charset="-127"/>
                </a:endParaRPr>
              </a:p>
            </p:txBody>
          </p:sp>
          <p:sp>
            <p:nvSpPr>
              <p:cNvPr id="33" name="Rectangle 29"/>
              <p:cNvSpPr>
                <a:spLocks noChangeArrowheads="1"/>
              </p:cNvSpPr>
              <p:nvPr/>
            </p:nvSpPr>
            <p:spPr bwMode="auto">
              <a:xfrm>
                <a:off x="1794" y="2114"/>
                <a:ext cx="2541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lvl="0" algn="ctr" fontAlgn="base" latinLnBrk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ko-KR" altLang="en-US" sz="1200" kern="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지역사회서비스투자사업 제공인력 급여 등록 시 유의사항</a:t>
                </a:r>
              </a:p>
            </p:txBody>
          </p:sp>
        </p:grp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/>
          <a:srcRect r="1111"/>
          <a:stretch>
            <a:fillRect/>
          </a:stretch>
        </p:blipFill>
        <p:spPr bwMode="auto">
          <a:xfrm>
            <a:off x="5114925" y="1662113"/>
            <a:ext cx="84772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6363" y="1966913"/>
            <a:ext cx="7143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67163" y="3195638"/>
            <a:ext cx="6000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0481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9319</TotalTime>
  <Words>798</Words>
  <Application>Microsoft Office PowerPoint</Application>
  <PresentationFormat>A4 용지(210x297mm)</PresentationFormat>
  <Paragraphs>81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슬라이드 1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kimyh5173</cp:lastModifiedBy>
  <cp:revision>527</cp:revision>
  <cp:lastPrinted>2014-01-24T07:19:07Z</cp:lastPrinted>
  <dcterms:created xsi:type="dcterms:W3CDTF">2013-11-11T07:03:03Z</dcterms:created>
  <dcterms:modified xsi:type="dcterms:W3CDTF">2014-02-12T18:56:24Z</dcterms:modified>
</cp:coreProperties>
</file>