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7" r:id="rId3"/>
  </p:sldMasterIdLst>
  <p:notesMasterIdLst>
    <p:notesMasterId r:id="rId25"/>
  </p:notesMasterIdLst>
  <p:handoutMasterIdLst>
    <p:handoutMasterId r:id="rId26"/>
  </p:handoutMasterIdLst>
  <p:sldIdLst>
    <p:sldId id="580" r:id="rId4"/>
    <p:sldId id="565" r:id="rId5"/>
    <p:sldId id="566" r:id="rId6"/>
    <p:sldId id="567" r:id="rId7"/>
    <p:sldId id="571" r:id="rId8"/>
    <p:sldId id="572" r:id="rId9"/>
    <p:sldId id="573" r:id="rId10"/>
    <p:sldId id="574" r:id="rId11"/>
    <p:sldId id="568" r:id="rId12"/>
    <p:sldId id="569" r:id="rId13"/>
    <p:sldId id="570" r:id="rId14"/>
    <p:sldId id="559" r:id="rId15"/>
    <p:sldId id="560" r:id="rId16"/>
    <p:sldId id="575" r:id="rId17"/>
    <p:sldId id="576" r:id="rId18"/>
    <p:sldId id="577" r:id="rId19"/>
    <p:sldId id="578" r:id="rId20"/>
    <p:sldId id="579" r:id="rId21"/>
    <p:sldId id="562" r:id="rId22"/>
    <p:sldId id="563" r:id="rId23"/>
    <p:sldId id="564" r:id="rId24"/>
  </p:sldIdLst>
  <p:sldSz cx="14725650" cy="7561263"/>
  <p:notesSz cx="6797675" cy="9926638"/>
  <p:defaultTextStyle>
    <a:defPPr>
      <a:defRPr lang="ko-KR"/>
    </a:defPPr>
    <a:lvl1pPr marL="0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07549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215099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822650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430199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037751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645296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252849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4860400" algn="l" defTabSz="1215099" rtl="0" eaLnBrk="1" latinLnBrk="1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0" orient="horz" pos="703" userDrawn="1">
          <p15:clr>
            <a:srgbClr val="A4A3A4"/>
          </p15:clr>
        </p15:guide>
        <p15:guide id="12" pos="737" userDrawn="1">
          <p15:clr>
            <a:srgbClr val="A4A3A4"/>
          </p15:clr>
        </p15:guide>
        <p15:guide id="16" orient="horz" pos="3062" userDrawn="1">
          <p15:clr>
            <a:srgbClr val="A4A3A4"/>
          </p15:clr>
        </p15:guide>
        <p15:guide id="17" pos="4139" userDrawn="1">
          <p15:clr>
            <a:srgbClr val="A4A3A4"/>
          </p15:clr>
        </p15:guide>
        <p15:guide id="18" pos="5772" userDrawn="1">
          <p15:clr>
            <a:srgbClr val="A4A3A4"/>
          </p15:clr>
        </p15:guide>
        <p15:guide id="19" pos="7405" userDrawn="1">
          <p15:clr>
            <a:srgbClr val="A4A3A4"/>
          </p15:clr>
        </p15:guide>
        <p15:guide id="20" pos="250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장 수진" initials="장수" lastIdx="0" clrIdx="0">
    <p:extLst>
      <p:ext uri="{19B8F6BF-5375-455C-9EA6-DF929625EA0E}">
        <p15:presenceInfo xmlns:p15="http://schemas.microsoft.com/office/powerpoint/2012/main" userId="S-1-5-21-3144115721-1675346756-2002408875-188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B77"/>
    <a:srgbClr val="1F60A9"/>
    <a:srgbClr val="099FC0"/>
    <a:srgbClr val="1A589F"/>
    <a:srgbClr val="2B70BD"/>
    <a:srgbClr val="ECEFF4"/>
    <a:srgbClr val="222632"/>
    <a:srgbClr val="0089D0"/>
    <a:srgbClr val="00AFEC"/>
    <a:srgbClr val="57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9" autoAdjust="0"/>
    <p:restoredTop sz="94845" autoAdjust="0"/>
  </p:normalViewPr>
  <p:slideViewPr>
    <p:cSldViewPr>
      <p:cViewPr varScale="1">
        <p:scale>
          <a:sx n="105" d="100"/>
          <a:sy n="105" d="100"/>
        </p:scale>
        <p:origin x="192" y="102"/>
      </p:cViewPr>
      <p:guideLst>
        <p:guide orient="horz" pos="703"/>
        <p:guide pos="737"/>
        <p:guide orient="horz" pos="3062"/>
        <p:guide pos="4139"/>
        <p:guide pos="5772"/>
        <p:guide pos="7405"/>
        <p:guide pos="2506"/>
      </p:guideLst>
    </p:cSldViewPr>
  </p:slideViewPr>
  <p:outlineViewPr>
    <p:cViewPr>
      <p:scale>
        <a:sx n="33" d="100"/>
        <a:sy n="33" d="100"/>
      </p:scale>
      <p:origin x="0" y="1469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3390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768" cy="497587"/>
          </a:xfrm>
          <a:prstGeom prst="rect">
            <a:avLst/>
          </a:prstGeom>
        </p:spPr>
        <p:txBody>
          <a:bodyPr vert="horz" lIns="149523" tIns="74762" rIns="149523" bIns="74762" rtlCol="0"/>
          <a:lstStyle>
            <a:lvl1pPr algn="l">
              <a:defRPr sz="20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1908" y="1"/>
            <a:ext cx="2945768" cy="497587"/>
          </a:xfrm>
          <a:prstGeom prst="rect">
            <a:avLst/>
          </a:prstGeom>
        </p:spPr>
        <p:txBody>
          <a:bodyPr vert="horz" lIns="149523" tIns="74762" rIns="149523" bIns="74762" rtlCol="0"/>
          <a:lstStyle>
            <a:lvl1pPr algn="r">
              <a:defRPr sz="2000"/>
            </a:lvl1pPr>
          </a:lstStyle>
          <a:p>
            <a:fld id="{D1FCD8DB-989A-45D2-8E3B-E3528E28CAE2}" type="datetimeFigureOut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2021-02-05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9052"/>
            <a:ext cx="2945768" cy="497587"/>
          </a:xfrm>
          <a:prstGeom prst="rect">
            <a:avLst/>
          </a:prstGeom>
        </p:spPr>
        <p:txBody>
          <a:bodyPr vert="horz" lIns="149523" tIns="74762" rIns="149523" bIns="74762" rtlCol="0" anchor="b"/>
          <a:lstStyle>
            <a:lvl1pPr algn="l">
              <a:defRPr sz="2000"/>
            </a:lvl1pPr>
          </a:lstStyle>
          <a:p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1908" y="9429052"/>
            <a:ext cx="2945768" cy="497587"/>
          </a:xfrm>
          <a:prstGeom prst="rect">
            <a:avLst/>
          </a:prstGeom>
        </p:spPr>
        <p:txBody>
          <a:bodyPr vert="horz" lIns="149523" tIns="74762" rIns="149523" bIns="74762" rtlCol="0" anchor="b"/>
          <a:lstStyle>
            <a:lvl1pPr algn="r">
              <a:defRPr sz="2000"/>
            </a:lvl1pPr>
          </a:lstStyle>
          <a:p>
            <a:fld id="{1EDE2800-E772-474A-B161-ED771D9B240B}" type="slidenum">
              <a:rPr lang="ko-KR" altLang="en-US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‹#›</a:t>
            </a:fld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4144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7" y="5"/>
            <a:ext cx="2945659" cy="496333"/>
          </a:xfrm>
          <a:prstGeom prst="rect">
            <a:avLst/>
          </a:prstGeom>
        </p:spPr>
        <p:txBody>
          <a:bodyPr vert="horz" lIns="95394" tIns="47701" rIns="95394" bIns="47701" rtlCol="0"/>
          <a:lstStyle>
            <a:lvl1pPr algn="l">
              <a:defRPr sz="13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1" y="5"/>
            <a:ext cx="2945659" cy="496333"/>
          </a:xfrm>
          <a:prstGeom prst="rect">
            <a:avLst/>
          </a:prstGeom>
        </p:spPr>
        <p:txBody>
          <a:bodyPr vert="horz" lIns="95394" tIns="47701" rIns="95394" bIns="47701" rtlCol="0"/>
          <a:lstStyle>
            <a:lvl1pPr algn="r">
              <a:defRPr sz="13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9E01F971-DFB9-4500-A4C9-E7D3B6BD1C91}" type="datetimeFigureOut">
              <a:rPr lang="ko-KR" altLang="en-US" smtClean="0"/>
              <a:pPr/>
              <a:t>2021-02-05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742950"/>
            <a:ext cx="7248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4" tIns="47701" rIns="95394" bIns="4770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73" y="4715157"/>
            <a:ext cx="5438139" cy="4466987"/>
          </a:xfrm>
          <a:prstGeom prst="rect">
            <a:avLst/>
          </a:prstGeom>
        </p:spPr>
        <p:txBody>
          <a:bodyPr vert="horz" lIns="95394" tIns="47701" rIns="95394" bIns="47701" rtlCol="0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7" y="9428587"/>
            <a:ext cx="2945659" cy="496333"/>
          </a:xfrm>
          <a:prstGeom prst="rect">
            <a:avLst/>
          </a:prstGeom>
        </p:spPr>
        <p:txBody>
          <a:bodyPr vert="horz" lIns="95394" tIns="47701" rIns="95394" bIns="47701" rtlCol="0" anchor="b"/>
          <a:lstStyle>
            <a:lvl1pPr algn="l">
              <a:defRPr sz="13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1" y="9428587"/>
            <a:ext cx="2945659" cy="496333"/>
          </a:xfrm>
          <a:prstGeom prst="rect">
            <a:avLst/>
          </a:prstGeom>
        </p:spPr>
        <p:txBody>
          <a:bodyPr vert="horz" lIns="95394" tIns="47701" rIns="95394" bIns="47701" rtlCol="0" anchor="b"/>
          <a:lstStyle>
            <a:lvl1pPr algn="r">
              <a:defRPr sz="13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3B611135-658B-4E17-AF78-12D3B97B6C2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8884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5099" rtl="0" eaLnBrk="1" latinLnBrk="1" hangingPunct="1">
      <a:defRPr sz="16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607549" algn="l" defTabSz="1215099" rtl="0" eaLnBrk="1" latinLnBrk="1" hangingPunct="1">
      <a:defRPr sz="16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1215099" algn="l" defTabSz="1215099" rtl="0" eaLnBrk="1" latinLnBrk="1" hangingPunct="1">
      <a:defRPr sz="16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822650" algn="l" defTabSz="1215099" rtl="0" eaLnBrk="1" latinLnBrk="1" hangingPunct="1">
      <a:defRPr sz="16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2430199" algn="l" defTabSz="1215099" rtl="0" eaLnBrk="1" latinLnBrk="1" hangingPunct="1">
      <a:defRPr sz="16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3037751" algn="l" defTabSz="1215099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45296" algn="l" defTabSz="1215099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52849" algn="l" defTabSz="1215099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60400" algn="l" defTabSz="1215099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25650" cy="7561263"/>
          </a:xfrm>
          <a:prstGeom prst="rect">
            <a:avLst/>
          </a:prstGeom>
        </p:spPr>
      </p:pic>
      <p:sp>
        <p:nvSpPr>
          <p:cNvPr id="9" name="직사각형 8"/>
          <p:cNvSpPr/>
          <p:nvPr userDrawn="1"/>
        </p:nvSpPr>
        <p:spPr>
          <a:xfrm>
            <a:off x="14203585" y="7165007"/>
            <a:ext cx="522065" cy="276989"/>
          </a:xfrm>
          <a:prstGeom prst="rect">
            <a:avLst/>
          </a:prstGeom>
        </p:spPr>
        <p:txBody>
          <a:bodyPr wrap="square" lIns="0" tIns="45715" rIns="0" bIns="45715">
            <a:spAutoFit/>
          </a:bodyPr>
          <a:lstStyle/>
          <a:p>
            <a:pPr algn="ctr"/>
            <a:fld id="{22E78F30-8C3E-4D68-9F99-CF377018422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pPr algn="ctr"/>
              <a:t>‹#›</a:t>
            </a:fld>
            <a:endParaRPr lang="ko-KR" altLang="en-US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19130" y="7176039"/>
            <a:ext cx="2323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>
                <a:solidFill>
                  <a:schemeClr val="bg1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>
                <a:solidFill>
                  <a:schemeClr val="bg1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smtClean="0">
                <a:solidFill>
                  <a:schemeClr val="bg1">
                    <a:lumMod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endParaRPr lang="ko-KR" altLang="en-US" sz="1200" dirty="0">
              <a:solidFill>
                <a:schemeClr val="bg1">
                  <a:lumMod val="7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197" y="7148207"/>
            <a:ext cx="808122" cy="26937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02" y="7101323"/>
            <a:ext cx="1336521" cy="35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98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89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66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사항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5"/>
            <a:ext cx="297041" cy="117570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항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사항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5"/>
            <a:ext cx="297041" cy="117570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항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82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시작하기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5"/>
            <a:ext cx="297041" cy="117570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작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하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5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시작하기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5"/>
            <a:ext cx="297041" cy="117570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작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하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메뉴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메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뉴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21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메뉴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메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뉴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38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장애인활동지원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98823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동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원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79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장애인활동지원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9740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동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원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37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노인돌봄종합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돌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종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3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노인돌봄종합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돌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종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03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가사간병방문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병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67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가사간병방문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병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방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08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산모신생아도우미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23873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생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5" name="타원 4"/>
          <p:cNvSpPr/>
          <p:nvPr userDrawn="1"/>
        </p:nvSpPr>
        <p:spPr>
          <a:xfrm>
            <a:off x="14477104" y="2441507"/>
            <a:ext cx="50400" cy="504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8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산모신생아도우미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5"/>
            <a:ext cx="297041" cy="237315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생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15" name="타원 14"/>
          <p:cNvSpPr/>
          <p:nvPr userDrawn="1"/>
        </p:nvSpPr>
        <p:spPr>
          <a:xfrm>
            <a:off x="197747" y="2441507"/>
            <a:ext cx="50400" cy="504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18" name="직선 연결선 17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6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지역사회서비스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98823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역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회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스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499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지역사회서비스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9740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역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회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스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22" name="직선 연결선 21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9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발달재활서비스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98823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스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06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발달재활서비스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9740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스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1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언어발달지원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어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원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9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언어발달지원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어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원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83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발달장애인부모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98823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6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발달장애인부모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198823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발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장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애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5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노인단기가사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1717392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5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노인단기가사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7"/>
            <a:ext cx="297041" cy="170322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인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단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기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사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3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록(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0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4354859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록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506499" y="7201173"/>
            <a:ext cx="10600741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723" y="6978910"/>
            <a:ext cx="1333576" cy="44452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8453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95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록(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모서리가 둥근 직사각형 28"/>
          <p:cNvSpPr/>
          <p:nvPr userDrawn="1"/>
        </p:nvSpPr>
        <p:spPr>
          <a:xfrm rot="10800000">
            <a:off x="506495" y="840800"/>
            <a:ext cx="13712649" cy="36000"/>
          </a:xfrm>
          <a:prstGeom prst="roundRect">
            <a:avLst>
              <a:gd name="adj" fmla="val 50000"/>
            </a:avLst>
          </a:prstGeom>
          <a:solidFill>
            <a:srgbClr val="0089D0"/>
          </a:solidFill>
        </p:spPr>
        <p:txBody>
          <a:bodyPr wrap="square" lIns="249262" tIns="124631" rIns="249262" bIns="124631" rtlCol="0" anchor="t">
            <a:noAutofit/>
          </a:bodyPr>
          <a:lstStyle/>
          <a:p>
            <a:pPr lvl="0" algn="just" latinLnBrk="0">
              <a:lnSpc>
                <a:spcPct val="120000"/>
              </a:lnSpc>
            </a:pPr>
            <a:endParaRPr lang="ko-KR" altLang="en-US" sz="38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0171139" y="601566"/>
            <a:ext cx="3926785" cy="1846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전용단말기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UT-77L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9" name="직사각형 18"/>
          <p:cNvSpPr/>
          <p:nvPr userDrawn="1"/>
        </p:nvSpPr>
        <p:spPr>
          <a:xfrm>
            <a:off x="14219145" y="1548383"/>
            <a:ext cx="506499" cy="4536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1" tIns="45715" rIns="91431" bIns="45715" rtlCol="0" anchor="t">
            <a:noAutofit/>
          </a:bodyPr>
          <a:lstStyle/>
          <a:p>
            <a:pPr algn="just" latinLnBrk="0">
              <a:lnSpc>
                <a:spcPct val="120000"/>
              </a:lnSpc>
            </a:pPr>
            <a:endParaRPr lang="ko-KR" altLang="en-US" sz="14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1" name="직사각형 20"/>
          <p:cNvSpPr/>
          <p:nvPr userDrawn="1"/>
        </p:nvSpPr>
        <p:spPr>
          <a:xfrm>
            <a:off x="75504" y="1836416"/>
            <a:ext cx="297041" cy="63401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부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  <a:p>
            <a:pPr marL="0" marR="0" lvl="0" indent="0" algn="ctr" defTabSz="121509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rPr>
              <a:t>록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cxnSp>
        <p:nvCxnSpPr>
          <p:cNvPr id="17" name="직선 연결선 16"/>
          <p:cNvCxnSpPr/>
          <p:nvPr userDrawn="1"/>
        </p:nvCxnSpPr>
        <p:spPr>
          <a:xfrm>
            <a:off x="3618411" y="7201173"/>
            <a:ext cx="10600735" cy="0"/>
          </a:xfrm>
          <a:prstGeom prst="line">
            <a:avLst/>
          </a:prstGeom>
          <a:ln w="12700">
            <a:solidFill>
              <a:srgbClr val="00AF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4" y="6978910"/>
            <a:ext cx="1333576" cy="44452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74" y="6950248"/>
            <a:ext cx="1907023" cy="50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7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49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12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5099" rtl="0" eaLnBrk="1" latinLnBrk="1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661" indent="-455661" algn="l" defTabSz="1215099" rtl="0" eaLnBrk="1" latinLnBrk="1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987269" indent="-379718" algn="l" defTabSz="1215099" rtl="0" eaLnBrk="1" latinLnBrk="1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18876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126426" indent="-303780" algn="l" defTabSz="1215099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733977" indent="-303780" algn="l" defTabSz="1215099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34152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394907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62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16417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75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150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65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4301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751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645296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8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86040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1" y="1634018"/>
            <a:ext cx="413773" cy="3501237"/>
            <a:chOff x="0" y="1548383"/>
            <a:chExt cx="413772" cy="4366155"/>
          </a:xfrm>
        </p:grpSpPr>
        <p:sp>
          <p:nvSpPr>
            <p:cNvPr id="4" name="양쪽 모서리가 둥근 사각형 3"/>
            <p:cNvSpPr/>
            <p:nvPr userDrawn="1"/>
          </p:nvSpPr>
          <p:spPr>
            <a:xfrm rot="5400000">
              <a:off x="-1681490" y="3370382"/>
              <a:ext cx="3830523" cy="360000"/>
            </a:xfrm>
            <a:prstGeom prst="round2SameRect">
              <a:avLst>
                <a:gd name="adj1" fmla="val 31857"/>
                <a:gd name="adj2" fmla="val 0"/>
              </a:avLst>
            </a:prstGeom>
            <a:noFill/>
            <a:ln w="19050" cmpd="sng">
              <a:solidFill>
                <a:srgbClr val="00AFEC"/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5099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0" y="1548383"/>
              <a:ext cx="90017" cy="3980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algn="just" latinLnBrk="0">
                <a:lnSpc>
                  <a:spcPct val="120000"/>
                </a:lnSpc>
              </a:pPr>
              <a:endParaRPr lang="ko-KR" altLang="en-US" sz="1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6" name="모서리가 둥근 직사각형 5"/>
            <p:cNvSpPr/>
            <p:nvPr userDrawn="1"/>
          </p:nvSpPr>
          <p:spPr>
            <a:xfrm>
              <a:off x="68285" y="1689125"/>
              <a:ext cx="302400" cy="3729600"/>
            </a:xfrm>
            <a:prstGeom prst="roundRect">
              <a:avLst>
                <a:gd name="adj" fmla="val 197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tIns="108000" bIns="108000" rtlCol="0" anchor="t">
              <a:noAutofit/>
            </a:bodyPr>
            <a:lstStyle/>
            <a:p>
              <a:pPr algn="ctr" latinLnBrk="0">
                <a:lnSpc>
                  <a:spcPct val="110000"/>
                </a:lnSpc>
              </a:pPr>
              <a:endParaRPr lang="ko-KR" altLang="en-US" sz="16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7" name="모서리가 둥근 직사각형 6"/>
            <p:cNvSpPr/>
            <p:nvPr userDrawn="1"/>
          </p:nvSpPr>
          <p:spPr>
            <a:xfrm>
              <a:off x="68285" y="5537435"/>
              <a:ext cx="302400" cy="377103"/>
            </a:xfrm>
            <a:prstGeom prst="roundRect">
              <a:avLst>
                <a:gd name="adj" fmla="val 197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0" tIns="108000" rIns="0" bIns="108000" rtlCol="0" anchor="ctr">
              <a:noAutofit/>
            </a:bodyPr>
            <a:lstStyle/>
            <a:p>
              <a:pPr algn="ctr" latinLnBrk="0">
                <a:lnSpc>
                  <a:spcPct val="120000"/>
                </a:lnSpc>
              </a:pPr>
              <a:endParaRPr lang="ko-KR" altLang="en-US" sz="1200" dirty="0">
                <a:solidFill>
                  <a:schemeClr val="bg1"/>
                </a:solidFill>
                <a:latin typeface=" 윤명조440" panose="02030504000101010101" pitchFamily="18" charset="-127"/>
                <a:ea typeface=" 윤명조440" panose="02030504000101010101" pitchFamily="18" charset="-127"/>
              </a:endParaRPr>
            </a:p>
          </p:txBody>
        </p:sp>
        <p:sp>
          <p:nvSpPr>
            <p:cNvPr id="8" name="슬라이드 번호 개체 틀 5"/>
            <p:cNvSpPr txBox="1">
              <a:spLocks/>
            </p:cNvSpPr>
            <p:nvPr userDrawn="1"/>
          </p:nvSpPr>
          <p:spPr>
            <a:xfrm>
              <a:off x="68285" y="5546534"/>
              <a:ext cx="302400" cy="295080"/>
            </a:xfrm>
            <a:prstGeom prst="rect">
              <a:avLst/>
            </a:prstGeom>
          </p:spPr>
          <p:txBody>
            <a:bodyPr lIns="0" rIns="0"/>
            <a:lstStyle>
              <a:defPPr>
                <a:defRPr lang="ko-KR"/>
              </a:defPPr>
              <a:lvl1pPr marL="0" algn="l" defTabSz="914400" rtl="0" eaLnBrk="1" latinLnBrk="1" hangingPunct="1">
                <a:defRPr sz="1100" kern="1200">
                  <a:solidFill>
                    <a:schemeClr val="tx1"/>
                  </a:solidFill>
                  <a:latin typeface="Rix모던고딕 B" pitchFamily="18" charset="-127"/>
                  <a:ea typeface="Rix모던고딕 B" pitchFamily="18" charset="-127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grpSp>
        <p:nvGrpSpPr>
          <p:cNvPr id="9" name="그룹 8"/>
          <p:cNvGrpSpPr/>
          <p:nvPr userDrawn="1"/>
        </p:nvGrpSpPr>
        <p:grpSpPr>
          <a:xfrm flipH="1">
            <a:off x="14311878" y="1634018"/>
            <a:ext cx="414000" cy="3501237"/>
            <a:chOff x="0" y="1548383"/>
            <a:chExt cx="413772" cy="4366155"/>
          </a:xfrm>
        </p:grpSpPr>
        <p:sp>
          <p:nvSpPr>
            <p:cNvPr id="10" name="양쪽 모서리가 둥근 사각형 9"/>
            <p:cNvSpPr/>
            <p:nvPr userDrawn="1"/>
          </p:nvSpPr>
          <p:spPr>
            <a:xfrm rot="5400000">
              <a:off x="-1681490" y="3370382"/>
              <a:ext cx="3830523" cy="360000"/>
            </a:xfrm>
            <a:prstGeom prst="round2SameRect">
              <a:avLst>
                <a:gd name="adj1" fmla="val 31857"/>
                <a:gd name="adj2" fmla="val 0"/>
              </a:avLst>
            </a:prstGeom>
            <a:noFill/>
            <a:ln w="19050" cmpd="sng">
              <a:solidFill>
                <a:srgbClr val="00AFEC"/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5099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panose="020B0603020101020101" pitchFamily="50" charset="-127"/>
                <a:ea typeface="나눔바른고딕" panose="020B0603020101020101" pitchFamily="50" charset="-127"/>
                <a:cs typeface="+mn-cs"/>
              </a:endParaRPr>
            </a:p>
          </p:txBody>
        </p:sp>
        <p:sp>
          <p:nvSpPr>
            <p:cNvPr id="11" name="직사각형 10"/>
            <p:cNvSpPr/>
            <p:nvPr userDrawn="1"/>
          </p:nvSpPr>
          <p:spPr>
            <a:xfrm>
              <a:off x="0" y="1548383"/>
              <a:ext cx="90017" cy="3980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algn="just" latinLnBrk="0">
                <a:lnSpc>
                  <a:spcPct val="120000"/>
                </a:lnSpc>
              </a:pPr>
              <a:endParaRPr lang="ko-KR" altLang="en-US" sz="1400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2" name="모서리가 둥근 직사각형 11"/>
            <p:cNvSpPr/>
            <p:nvPr userDrawn="1"/>
          </p:nvSpPr>
          <p:spPr>
            <a:xfrm>
              <a:off x="68285" y="1689125"/>
              <a:ext cx="302400" cy="3729600"/>
            </a:xfrm>
            <a:prstGeom prst="roundRect">
              <a:avLst>
                <a:gd name="adj" fmla="val 197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tIns="108000" bIns="108000" rtlCol="0" anchor="t">
              <a:noAutofit/>
            </a:bodyPr>
            <a:lstStyle/>
            <a:p>
              <a:pPr algn="ctr" latinLnBrk="0">
                <a:lnSpc>
                  <a:spcPct val="110000"/>
                </a:lnSpc>
              </a:pPr>
              <a:endParaRPr lang="ko-KR" altLang="en-US" sz="1600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13" name="모서리가 둥근 직사각형 12"/>
            <p:cNvSpPr/>
            <p:nvPr userDrawn="1"/>
          </p:nvSpPr>
          <p:spPr>
            <a:xfrm>
              <a:off x="68284" y="5537435"/>
              <a:ext cx="302400" cy="377103"/>
            </a:xfrm>
            <a:prstGeom prst="roundRect">
              <a:avLst>
                <a:gd name="adj" fmla="val 197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tIns="108000" bIns="108000" rtlCol="0" anchor="t">
              <a:noAutofit/>
            </a:bodyPr>
            <a:lstStyle/>
            <a:p>
              <a:pPr algn="ctr" latinLnBrk="0">
                <a:lnSpc>
                  <a:spcPct val="120000"/>
                </a:lnSpc>
              </a:pPr>
              <a:endParaRPr lang="ko-KR" altLang="en-US" sz="1400" dirty="0">
                <a:solidFill>
                  <a:schemeClr val="bg1"/>
                </a:solidFill>
                <a:latin typeface=" 윤명조450" panose="02030504000101010101" pitchFamily="18" charset="-127"/>
                <a:ea typeface=" 윤명조450" panose="02030504000101010101" pitchFamily="18" charset="-127"/>
              </a:endParaRPr>
            </a:p>
          </p:txBody>
        </p:sp>
      </p:grpSp>
      <p:sp>
        <p:nvSpPr>
          <p:cNvPr id="2" name="직사각형 1"/>
          <p:cNvSpPr/>
          <p:nvPr userDrawn="1"/>
        </p:nvSpPr>
        <p:spPr>
          <a:xfrm>
            <a:off x="62269" y="4853493"/>
            <a:ext cx="302401" cy="277186"/>
          </a:xfrm>
          <a:prstGeom prst="rect">
            <a:avLst/>
          </a:prstGeom>
        </p:spPr>
        <p:txBody>
          <a:bodyPr wrap="square" lIns="0" tIns="45715" rIns="0" bIns="45715">
            <a:spAutoFit/>
          </a:bodyPr>
          <a:lstStyle/>
          <a:p>
            <a:pPr algn="ctr"/>
            <a:fld id="{C89F7256-A772-4F72-A85E-3F7F072BE1CA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푸르지오 중간" panose="02020603020101020101" pitchFamily="18" charset="-127"/>
                <a:ea typeface="푸르지오 중간" panose="02020603020101020101" pitchFamily="18" charset="-127"/>
                <a:cs typeface="+mn-cs"/>
              </a:rPr>
              <a:t>‹#›</a:t>
            </a:fld>
            <a:endParaRPr lang="ko-KR" altLang="en-US" dirty="0">
              <a:solidFill>
                <a:schemeClr val="bg1"/>
              </a:solidFill>
              <a:latin typeface="푸르지오 중간" panose="02020603020101020101" pitchFamily="18" charset="-127"/>
              <a:ea typeface="푸르지오 중간" panose="02020603020101020101" pitchFamily="18" charset="-127"/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14354990" y="4858932"/>
            <a:ext cx="302401" cy="277186"/>
          </a:xfrm>
          <a:prstGeom prst="rect">
            <a:avLst/>
          </a:prstGeom>
        </p:spPr>
        <p:txBody>
          <a:bodyPr wrap="square" lIns="0" tIns="45715" rIns="0" bIns="45715">
            <a:spAutoFit/>
          </a:bodyPr>
          <a:lstStyle/>
          <a:p>
            <a:pPr algn="ctr"/>
            <a:fld id="{22E78F30-8C3E-4D68-9F99-CF377018422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푸르지오 중간" panose="02020603020101020101" pitchFamily="18" charset="-127"/>
                <a:ea typeface="푸르지오 중간" panose="02020603020101020101" pitchFamily="18" charset="-127"/>
                <a:cs typeface="+mn-cs"/>
              </a:rPr>
              <a:pPr algn="ctr"/>
              <a:t>‹#›</a:t>
            </a:fld>
            <a:endParaRPr lang="ko-KR" altLang="en-US" dirty="0">
              <a:solidFill>
                <a:schemeClr val="bg1"/>
              </a:solidFill>
              <a:latin typeface="푸르지오 중간" panose="02020603020101020101" pitchFamily="18" charset="-127"/>
              <a:ea typeface="푸르지오 중간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073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5099" rtl="0" eaLnBrk="1" latinLnBrk="1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661" indent="-455661" algn="l" defTabSz="1215099" rtl="0" eaLnBrk="1" latinLnBrk="1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987269" indent="-379718" algn="l" defTabSz="1215099" rtl="0" eaLnBrk="1" latinLnBrk="1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18876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126426" indent="-303780" algn="l" defTabSz="1215099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733977" indent="-303780" algn="l" defTabSz="1215099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34152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394907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62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16417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75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150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65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4301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751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645296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8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86040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46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5099" rtl="0" eaLnBrk="1" latinLnBrk="1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661" indent="-455661" algn="l" defTabSz="1215099" rtl="0" eaLnBrk="1" latinLnBrk="1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987269" indent="-379718" algn="l" defTabSz="1215099" rtl="0" eaLnBrk="1" latinLnBrk="1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18876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126426" indent="-303780" algn="l" defTabSz="1215099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733977" indent="-303780" algn="l" defTabSz="1215099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34152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394907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556625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164174" indent="-303780" algn="l" defTabSz="1215099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75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150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65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43019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037751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645296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252849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860400" algn="l" defTabSz="121509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4.jpeg"/><Relationship Id="rId7" Type="http://schemas.openxmlformats.org/officeDocument/2006/relationships/image" Target="../media/image12.jpg"/><Relationship Id="rId12" Type="http://schemas.openxmlformats.org/officeDocument/2006/relationships/image" Target="../media/image20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9.jpg"/><Relationship Id="rId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15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2.jpg"/><Relationship Id="rId7" Type="http://schemas.openxmlformats.org/officeDocument/2006/relationships/image" Target="../media/image13.jpeg"/><Relationship Id="rId12" Type="http://schemas.openxmlformats.org/officeDocument/2006/relationships/image" Target="../media/image1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23.jpg"/><Relationship Id="rId10" Type="http://schemas.openxmlformats.org/officeDocument/2006/relationships/image" Target="../media/image16.jpeg"/><Relationship Id="rId4" Type="http://schemas.openxmlformats.org/officeDocument/2006/relationships/image" Target="../media/image17.jp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4.jpg"/><Relationship Id="rId7" Type="http://schemas.openxmlformats.org/officeDocument/2006/relationships/image" Target="../media/image13.jpeg"/><Relationship Id="rId12" Type="http://schemas.openxmlformats.org/officeDocument/2006/relationships/image" Target="../media/image1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26.jpg"/><Relationship Id="rId10" Type="http://schemas.openxmlformats.org/officeDocument/2006/relationships/image" Target="../media/image16.jpeg"/><Relationship Id="rId4" Type="http://schemas.openxmlformats.org/officeDocument/2006/relationships/image" Target="../media/image25.jp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7.jpg"/><Relationship Id="rId7" Type="http://schemas.openxmlformats.org/officeDocument/2006/relationships/image" Target="../media/image13.jpeg"/><Relationship Id="rId12" Type="http://schemas.openxmlformats.org/officeDocument/2006/relationships/image" Target="../media/image1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29.jpg"/><Relationship Id="rId10" Type="http://schemas.openxmlformats.org/officeDocument/2006/relationships/image" Target="../media/image16.jpeg"/><Relationship Id="rId4" Type="http://schemas.openxmlformats.org/officeDocument/2006/relationships/image" Target="../media/image28.jp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7.jpg"/><Relationship Id="rId7" Type="http://schemas.openxmlformats.org/officeDocument/2006/relationships/image" Target="../media/image13.jpeg"/><Relationship Id="rId12" Type="http://schemas.openxmlformats.org/officeDocument/2006/relationships/image" Target="../media/image1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33.jpeg"/><Relationship Id="rId10" Type="http://schemas.openxmlformats.org/officeDocument/2006/relationships/image" Target="../media/image16.jpeg"/><Relationship Id="rId4" Type="http://schemas.openxmlformats.org/officeDocument/2006/relationships/image" Target="../media/image32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2.jpeg"/><Relationship Id="rId7" Type="http://schemas.openxmlformats.org/officeDocument/2006/relationships/image" Target="../media/image13.jpeg"/><Relationship Id="rId12" Type="http://schemas.openxmlformats.org/officeDocument/2006/relationships/image" Target="../media/image1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35.jpeg"/><Relationship Id="rId10" Type="http://schemas.openxmlformats.org/officeDocument/2006/relationships/image" Target="../media/image16.jpeg"/><Relationship Id="rId4" Type="http://schemas.openxmlformats.org/officeDocument/2006/relationships/image" Target="../media/image34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g"/><Relationship Id="rId7" Type="http://schemas.openxmlformats.org/officeDocument/2006/relationships/image" Target="../media/image46.jpeg"/><Relationship Id="rId12" Type="http://schemas.openxmlformats.org/officeDocument/2006/relationships/image" Target="../media/image41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45.jpg"/><Relationship Id="rId10" Type="http://schemas.openxmlformats.org/officeDocument/2006/relationships/image" Target="../media/image49.jpeg"/><Relationship Id="rId4" Type="http://schemas.openxmlformats.org/officeDocument/2006/relationships/image" Target="../media/image44.jpg"/><Relationship Id="rId9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1.jpg"/><Relationship Id="rId7" Type="http://schemas.openxmlformats.org/officeDocument/2006/relationships/image" Target="../media/image46.jpeg"/><Relationship Id="rId12" Type="http://schemas.openxmlformats.org/officeDocument/2006/relationships/image" Target="../media/image4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42.jpg"/><Relationship Id="rId10" Type="http://schemas.openxmlformats.org/officeDocument/2006/relationships/image" Target="../media/image49.jpeg"/><Relationship Id="rId4" Type="http://schemas.openxmlformats.org/officeDocument/2006/relationships/image" Target="../media/image52.jpg"/><Relationship Id="rId9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3.jpg"/><Relationship Id="rId7" Type="http://schemas.openxmlformats.org/officeDocument/2006/relationships/image" Target="../media/image46.jpeg"/><Relationship Id="rId12" Type="http://schemas.openxmlformats.org/officeDocument/2006/relationships/image" Target="../media/image41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55.jpg"/><Relationship Id="rId10" Type="http://schemas.openxmlformats.org/officeDocument/2006/relationships/image" Target="../media/image49.jpeg"/><Relationship Id="rId4" Type="http://schemas.openxmlformats.org/officeDocument/2006/relationships/image" Target="../media/image54.jp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6.jpg"/><Relationship Id="rId7" Type="http://schemas.openxmlformats.org/officeDocument/2006/relationships/image" Target="../media/image46.jpeg"/><Relationship Id="rId12" Type="http://schemas.openxmlformats.org/officeDocument/2006/relationships/image" Target="../media/image41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44.jpg"/><Relationship Id="rId10" Type="http://schemas.openxmlformats.org/officeDocument/2006/relationships/image" Target="../media/image49.jpeg"/><Relationship Id="rId4" Type="http://schemas.openxmlformats.org/officeDocument/2006/relationships/image" Target="../media/image28.jpg"/><Relationship Id="rId9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41.jpg"/><Relationship Id="rId3" Type="http://schemas.openxmlformats.org/officeDocument/2006/relationships/image" Target="../media/image57.jpg"/><Relationship Id="rId7" Type="http://schemas.openxmlformats.org/officeDocument/2006/relationships/image" Target="../media/image11.png"/><Relationship Id="rId12" Type="http://schemas.openxmlformats.org/officeDocument/2006/relationships/image" Target="../media/image6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49.jpeg"/><Relationship Id="rId5" Type="http://schemas.openxmlformats.org/officeDocument/2006/relationships/image" Target="../media/image59.jpeg"/><Relationship Id="rId10" Type="http://schemas.openxmlformats.org/officeDocument/2006/relationships/image" Target="../media/image48.jpeg"/><Relationship Id="rId4" Type="http://schemas.openxmlformats.org/officeDocument/2006/relationships/image" Target="../media/image58.jpeg"/><Relationship Id="rId9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58.jpeg"/><Relationship Id="rId7" Type="http://schemas.openxmlformats.org/officeDocument/2006/relationships/image" Target="../media/image46.jpeg"/><Relationship Id="rId12" Type="http://schemas.openxmlformats.org/officeDocument/2006/relationships/image" Target="../media/image41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jpeg"/><Relationship Id="rId5" Type="http://schemas.openxmlformats.org/officeDocument/2006/relationships/image" Target="../media/image62.jpeg"/><Relationship Id="rId10" Type="http://schemas.openxmlformats.org/officeDocument/2006/relationships/image" Target="../media/image49.jpeg"/><Relationship Id="rId4" Type="http://schemas.openxmlformats.org/officeDocument/2006/relationships/image" Target="../media/image61.jpeg"/><Relationship Id="rId9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" y="1111"/>
            <a:ext cx="14724007" cy="756015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629" y="1881919"/>
            <a:ext cx="2091465" cy="4291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8062" y="1260351"/>
            <a:ext cx="8186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사회서비스 </a:t>
            </a:r>
            <a:r>
              <a:rPr lang="ko-KR" altLang="en-US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전자바우처</a:t>
            </a:r>
            <a:r>
              <a:rPr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전용단말기</a:t>
            </a:r>
            <a:endParaRPr lang="ko-KR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90417" y="1911628"/>
            <a:ext cx="40639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99F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사용자 설명서</a:t>
            </a:r>
            <a:endParaRPr lang="ko-KR" altLang="en-US" sz="4800" dirty="0">
              <a:solidFill>
                <a:srgbClr val="099FC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9606" y="487646"/>
            <a:ext cx="1129983" cy="37666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742" y="444806"/>
            <a:ext cx="1877292" cy="49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77" y="1128763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97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496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297" y="1119860"/>
            <a:ext cx="1996072" cy="3726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8062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917285"/>
              </p:ext>
            </p:extLst>
          </p:nvPr>
        </p:nvGraphicFramePr>
        <p:xfrm>
          <a:off x="978934" y="4984584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초기화면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초기화면의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주간활동서비스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버튼을 터치하여 서비스를 실행합니다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96309"/>
              </p:ext>
            </p:extLst>
          </p:nvPr>
        </p:nvGraphicFramePr>
        <p:xfrm>
          <a:off x="3597699" y="4984584"/>
          <a:ext cx="2411999" cy="12027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이용자카드접촉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466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이용자카드를 접촉하세요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돌아갑니다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3597496" y="6298517"/>
            <a:ext cx="2393449" cy="7128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rot="0" spcFirstLastPara="0" vertOverflow="overflow" horzOverflow="overflow" vert="horz" wrap="square" lIns="0" tIns="35996" rIns="0" bIns="35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주간활동서비스는 </a:t>
            </a:r>
            <a:r>
              <a:rPr lang="ko-KR" altLang="en-US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제공인력카드 접촉 절차가 없습니다</a:t>
            </a:r>
            <a:r>
              <a:rPr lang="en-US" altLang="ko-KR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08278"/>
              </p:ext>
            </p:extLst>
          </p:nvPr>
        </p:nvGraphicFramePr>
        <p:xfrm>
          <a:off x="6193963" y="4984584"/>
          <a:ext cx="2411999" cy="1385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제공인력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ID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87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제공인력 결제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입력하고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직전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선택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최근 입력했던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 채워집니다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86931"/>
              </p:ext>
            </p:extLst>
          </p:nvPr>
        </p:nvGraphicFramePr>
        <p:xfrm>
          <a:off x="8808133" y="4984584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서버 접속 중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서버에 접속하여 제공인력정보를 가져옵니다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잠시만 기다리세요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97234"/>
              </p:ext>
            </p:extLst>
          </p:nvPr>
        </p:nvGraphicFramePr>
        <p:xfrm>
          <a:off x="11417380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제공인력정보확인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성명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제공기관 등 제공인력정보를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진입 절차</a:t>
            </a:r>
          </a:p>
        </p:txBody>
      </p:sp>
      <p:sp>
        <p:nvSpPr>
          <p:cNvPr id="42" name="이등변 삼각형 41"/>
          <p:cNvSpPr/>
          <p:nvPr/>
        </p:nvSpPr>
        <p:spPr>
          <a:xfrm rot="5400000">
            <a:off x="3162503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5771093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/>
          <p:cNvSpPr/>
          <p:nvPr/>
        </p:nvSpPr>
        <p:spPr>
          <a:xfrm rot="5400000">
            <a:off x="8379683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10988273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/>
          <p:cNvGrpSpPr/>
          <p:nvPr/>
        </p:nvGrpSpPr>
        <p:grpSpPr>
          <a:xfrm>
            <a:off x="13821426" y="2649330"/>
            <a:ext cx="459198" cy="659754"/>
            <a:chOff x="13808363" y="2632097"/>
            <a:chExt cx="459198" cy="659754"/>
          </a:xfrm>
        </p:grpSpPr>
        <p:sp>
          <p:nvSpPr>
            <p:cNvPr id="52" name="이등변 삼각형 51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이등변 삼각형 52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96" y="2283110"/>
            <a:ext cx="1656184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872" y="4393603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452" y="4393603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7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40" y="1110447"/>
            <a:ext cx="1996069" cy="3726000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559291"/>
              </p:ext>
            </p:extLst>
          </p:nvPr>
        </p:nvGraphicFramePr>
        <p:xfrm>
          <a:off x="987533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서버 접속 중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서버에 정상 접속하면 주간활동서비스 서비스메인 화면이 표시됩니다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진입 절차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62415" y="2670074"/>
            <a:ext cx="459198" cy="659754"/>
            <a:chOff x="13808363" y="2632097"/>
            <a:chExt cx="459198" cy="659754"/>
          </a:xfrm>
        </p:grpSpPr>
        <p:sp>
          <p:nvSpPr>
            <p:cNvPr id="10" name="이등변 삼각형 9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이등변 삼각형 10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367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3" name="그룹 2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2" name="그룹 1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22" name="모서리가 둥근 직사각형 21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2" name="이등변 삼각형 51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3" name="이등변 삼각형 52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이등변 삼각형 53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이등변 삼각형 54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6" name="이등변 삼각형 55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34" name="그림 3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6" name="그림 3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37" name="그림 3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39" name="그림 3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01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54" y="1128154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665202"/>
              </p:ext>
            </p:extLst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989845"/>
              </p:ext>
            </p:extLst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393331"/>
              </p:ext>
            </p:extLst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140531"/>
              </p:ext>
            </p:extLst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정상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062980"/>
              </p:ext>
            </p:extLst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583" y="1108247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369" y="112512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738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357" y="112512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993" y="111984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01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89" y="111575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/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649062"/>
              </p:ext>
            </p:extLst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/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송영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48" name="그룹 47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50" name="그룹 49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7" name="그룹 56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2" name="모서리가 둥근 직사각형 61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이등변 삼각형 62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이등변 삼각형 63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이등변 삼각형 64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6" name="이등변 삼각형 65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7" name="이등변 삼각형 66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60" name="그림 59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61" name="그림 60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51" name="그림 5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076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그림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01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637" y="111575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777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565" y="1129587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/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60130"/>
              </p:ext>
            </p:extLst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 시간을 확인하고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/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인정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그룹 43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47" name="그룹 46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9" name="그룹 48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1" name="그룹 50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1" name="모서리가 둥근 직사각형 60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이등변 삼각형 61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이등변 삼각형 62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이등변 삼각형 63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이등변 삼각형 64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6" name="이등변 삼각형 65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7" name="그림 5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60" name="그림 5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79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949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89" y="11309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429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5657" y="1125835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4" name="이등변 삼각형 63"/>
          <p:cNvSpPr/>
          <p:nvPr/>
        </p:nvSpPr>
        <p:spPr>
          <a:xfrm rot="5400000">
            <a:off x="335698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이등변 삼각형 64"/>
          <p:cNvSpPr/>
          <p:nvPr/>
        </p:nvSpPr>
        <p:spPr>
          <a:xfrm rot="5400000">
            <a:off x="596416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이등변 삼각형 66"/>
          <p:cNvSpPr/>
          <p:nvPr/>
        </p:nvSpPr>
        <p:spPr>
          <a:xfrm rot="5400000">
            <a:off x="857134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이등변 삼각형 82"/>
          <p:cNvSpPr/>
          <p:nvPr/>
        </p:nvSpPr>
        <p:spPr>
          <a:xfrm rot="5400000">
            <a:off x="1117852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4" name="그룹 83"/>
          <p:cNvGrpSpPr/>
          <p:nvPr/>
        </p:nvGrpSpPr>
        <p:grpSpPr>
          <a:xfrm>
            <a:off x="14010270" y="2660390"/>
            <a:ext cx="459198" cy="659754"/>
            <a:chOff x="13808363" y="2632097"/>
            <a:chExt cx="459198" cy="659754"/>
          </a:xfrm>
        </p:grpSpPr>
        <p:sp>
          <p:nvSpPr>
            <p:cNvPr id="85" name="이등변 삼각형 84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이등변 삼각형 85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70996"/>
              </p:ext>
            </p:extLst>
          </p:nvPr>
        </p:nvGraphicFramePr>
        <p:xfrm>
          <a:off x="3782965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제공시간을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직접 입력할 수 있는</a:t>
                      </a:r>
                      <a:r>
                        <a:rPr lang="ko-KR" altLang="en-US" sz="120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소급결제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선택합니다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415332"/>
              </p:ext>
            </p:extLst>
          </p:nvPr>
        </p:nvGraphicFramePr>
        <p:xfrm>
          <a:off x="8999399" y="4984585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제공시간 직접입력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실제 서비스를 제공한 일자를 입력하고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절차</a:t>
            </a:r>
          </a:p>
        </p:txBody>
      </p:sp>
      <p:pic>
        <p:nvPicPr>
          <p:cNvPr id="5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428" y="4344975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144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8405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3" name="표 92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4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414960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5" name="표 94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7" name="표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724071"/>
              </p:ext>
            </p:extLst>
          </p:nvPr>
        </p:nvGraphicFramePr>
        <p:xfrm>
          <a:off x="11597567" y="4991704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8" name="모서리가 둥근 직사각형 97"/>
          <p:cNvSpPr/>
          <p:nvPr/>
        </p:nvSpPr>
        <p:spPr>
          <a:xfrm>
            <a:off x="3869415" y="6079024"/>
            <a:ext cx="2251326" cy="1000912"/>
          </a:xfrm>
          <a:prstGeom prst="roundRect">
            <a:avLst>
              <a:gd name="adj" fmla="val 1379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rot="0" spcFirstLastPara="0" vertOverflow="overflow" horzOverflow="overflow" vert="horz" wrap="square" lIns="0" tIns="35996" rIns="0" bIns="35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소급결제는 제공시간 직접입력과 소급결제사유 선택 외에는 정상 결제절차와 동일합니다</a:t>
            </a:r>
            <a:r>
              <a:rPr lang="en-US" altLang="ko-KR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99" name="그룹 98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100" name="그룹 99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102" name="그룹 101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104" name="그룹 103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109" name="모서리가 둥근 직사각형 108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0" name="이등변 삼각형 109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1" name="이등변 삼각형 110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2" name="이등변 삼각형 111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3" name="이등변 삼각형 112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4" name="이등변 삼각형 113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105" name="그림 104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6" name="그림 10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07" name="그림 106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108" name="그림 10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103" name="그림 102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101" name="그림 10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12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85" y="1129003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89" y="112622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168967"/>
              </p:ext>
            </p:extLst>
          </p:nvPr>
        </p:nvGraphicFramePr>
        <p:xfrm>
          <a:off x="3690686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절차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50347" y="2670074"/>
            <a:ext cx="459198" cy="659754"/>
            <a:chOff x="13808363" y="2632097"/>
            <a:chExt cx="459198" cy="659754"/>
          </a:xfrm>
        </p:grpSpPr>
        <p:sp>
          <p:nvSpPr>
            <p:cNvPr id="10" name="이등변 삼각형 9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이등변 삼각형 11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885992"/>
              </p:ext>
            </p:extLst>
          </p:nvPr>
        </p:nvGraphicFramePr>
        <p:xfrm>
          <a:off x="954113" y="4999414"/>
          <a:ext cx="2411999" cy="1299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소급결제사유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88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소급결제 사유를 선택하고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이등변 삼각형 13"/>
          <p:cNvSpPr/>
          <p:nvPr/>
        </p:nvSpPr>
        <p:spPr>
          <a:xfrm rot="5400000">
            <a:off x="3203058" y="2884079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981" y="4402821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465" y="11309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01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265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205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120814"/>
              </p:ext>
            </p:extLst>
          </p:nvPr>
        </p:nvGraphicFramePr>
        <p:xfrm>
          <a:off x="3800799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거래취소 절차가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681053"/>
              </p:ext>
            </p:extLst>
          </p:nvPr>
        </p:nvGraphicFramePr>
        <p:xfrm>
          <a:off x="6392123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직전거래취소 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직전거래 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277215"/>
              </p:ext>
            </p:extLst>
          </p:nvPr>
        </p:nvGraphicFramePr>
        <p:xfrm>
          <a:off x="8983447" y="4984585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취소정보확인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서비스코드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승인번호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사용금액 등 취소정보를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434213"/>
              </p:ext>
            </p:extLst>
          </p:nvPr>
        </p:nvGraphicFramePr>
        <p:xfrm>
          <a:off x="11574770" y="4984584"/>
          <a:ext cx="2411999" cy="1299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거래취소완료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88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 취소가 완료되었습니다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직전거래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40" name="이등변 삼각형 39"/>
          <p:cNvSpPr/>
          <p:nvPr/>
        </p:nvSpPr>
        <p:spPr>
          <a:xfrm rot="5400000">
            <a:off x="3374822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이등변 삼각형 40"/>
          <p:cNvSpPr/>
          <p:nvPr/>
        </p:nvSpPr>
        <p:spPr>
          <a:xfrm rot="5400000">
            <a:off x="5971454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8563394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11155334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62" y="395407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42" y="1477279"/>
            <a:ext cx="1296144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180" y="440734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658556"/>
              </p:ext>
            </p:extLst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6" name="그룹 35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37" name="그룹 36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46" name="그룹 45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8" name="모서리가 둥근 직사각형 67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0" name="이등변 삼각형 69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1" name="이등변 삼각형 70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2" name="이등변 삼각형 71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3" name="이등변 삼각형 72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4" name="이등변 삼각형 73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47" name="그림 4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49" name="그림 4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1" name="그림 5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67" name="그림 6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875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01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68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401" y="1122593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975" y="1128154"/>
            <a:ext cx="1996072" cy="3726000"/>
          </a:xfrm>
          <a:prstGeom prst="rect">
            <a:avLst/>
          </a:prstGeom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076986"/>
              </p:ext>
            </p:extLst>
          </p:nvPr>
        </p:nvGraphicFramePr>
        <p:xfrm>
          <a:off x="3796028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거래취소 절차가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810609"/>
              </p:ext>
            </p:extLst>
          </p:nvPr>
        </p:nvGraphicFramePr>
        <p:xfrm>
          <a:off x="6399504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당일거래취소 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 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033194"/>
              </p:ext>
            </p:extLst>
          </p:nvPr>
        </p:nvGraphicFramePr>
        <p:xfrm>
          <a:off x="9012462" y="4984584"/>
          <a:ext cx="2411999" cy="17516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거래내역선택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3681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당일거래내역에서 취소할 거래를 선택하면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거래내역선택 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대화상자가 표시됩니다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이전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당일거래취소 선택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화면으로 돌아갑니다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957728"/>
              </p:ext>
            </p:extLst>
          </p:nvPr>
        </p:nvGraphicFramePr>
        <p:xfrm>
          <a:off x="11625419" y="4984584"/>
          <a:ext cx="2411999" cy="1385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거래내역선택확인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87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해당 거래를 취소하려면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선택이 취소됩니다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당일거래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70051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/>
          <p:cNvSpPr/>
          <p:nvPr/>
        </p:nvSpPr>
        <p:spPr>
          <a:xfrm rot="5400000">
            <a:off x="5980694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8591338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이등변 삼각형 62"/>
          <p:cNvSpPr/>
          <p:nvPr/>
        </p:nvSpPr>
        <p:spPr>
          <a:xfrm rot="5400000">
            <a:off x="11201982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/>
          <p:cNvGrpSpPr/>
          <p:nvPr/>
        </p:nvGrpSpPr>
        <p:grpSpPr>
          <a:xfrm>
            <a:off x="14037188" y="2662080"/>
            <a:ext cx="459198" cy="659754"/>
            <a:chOff x="13808363" y="2632097"/>
            <a:chExt cx="459198" cy="659754"/>
          </a:xfrm>
        </p:grpSpPr>
        <p:sp>
          <p:nvSpPr>
            <p:cNvPr id="65" name="이등변 삼각형 64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이등변 삼각형 65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4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522" y="1809609"/>
            <a:ext cx="1296144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692" y="2118351"/>
            <a:ext cx="1080120" cy="42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6208" y="3134719"/>
            <a:ext cx="818694" cy="38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408793"/>
              </p:ext>
            </p:extLst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7" name="그룹 56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58" name="그룹 57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60" name="그룹 59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62" name="그룹 61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71" name="모서리가 둥근 직사각형 70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2" name="이등변 삼각형 71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3" name="이등변 삼각형 72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6" name="이등변 삼각형 75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7" name="이등변 삼각형 76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8" name="이등변 삼각형 77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67" name="그림 6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664" y="1294188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68" name="그림 6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4815" y="29746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69" name="그림 6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9154" y="3009157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70" name="그림 6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9084" y="469955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61" name="그림 60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8956" y="1288851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59" name="그림 5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777" y="4699740"/>
              <a:ext cx="848570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965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81" y="1128154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186992"/>
              </p:ext>
            </p:extLst>
          </p:nvPr>
        </p:nvGraphicFramePr>
        <p:xfrm>
          <a:off x="992789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취소정보확인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서비스코드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승인번호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사용금액 등 취소정보를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341845"/>
              </p:ext>
            </p:extLst>
          </p:nvPr>
        </p:nvGraphicFramePr>
        <p:xfrm>
          <a:off x="3635686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거래취소완료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 취소가 완료되었습니다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당일거래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3186881" y="2882976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458392" y="2671474"/>
            <a:ext cx="459198" cy="659754"/>
            <a:chOff x="13808363" y="2632097"/>
            <a:chExt cx="459198" cy="659754"/>
          </a:xfrm>
        </p:grpSpPr>
        <p:sp>
          <p:nvSpPr>
            <p:cNvPr id="21" name="이등변 삼각형 20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이등변 삼각형 21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92" y="4407458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3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77" y="1128763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11" y="1117127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807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169" y="1125421"/>
            <a:ext cx="1996072" cy="3726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64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335612"/>
              </p:ext>
            </p:extLst>
          </p:nvPr>
        </p:nvGraphicFramePr>
        <p:xfrm>
          <a:off x="965871" y="4984584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초기화면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초기화면의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방과후활동서비스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버튼을 터치하여 서비스를 실행합니다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094180"/>
              </p:ext>
            </p:extLst>
          </p:nvPr>
        </p:nvGraphicFramePr>
        <p:xfrm>
          <a:off x="3584636" y="4984584"/>
          <a:ext cx="2411999" cy="12027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이용자카드접촉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466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이용자카드를 접촉하세요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돌아갑니다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3584433" y="6298517"/>
            <a:ext cx="2393449" cy="7128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rot="0" spcFirstLastPara="0" vertOverflow="overflow" horzOverflow="overflow" vert="horz" wrap="square" lIns="0" tIns="35996" rIns="0" bIns="35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dirty="0" err="1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방과후활동서비스는</a:t>
            </a:r>
            <a:r>
              <a:rPr lang="ko-KR" altLang="en-US" sz="1200" dirty="0" smtClean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제공인력카드 접촉 절차가 없습니다</a:t>
            </a:r>
            <a:r>
              <a:rPr lang="en-US" altLang="ko-KR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718273"/>
              </p:ext>
            </p:extLst>
          </p:nvPr>
        </p:nvGraphicFramePr>
        <p:xfrm>
          <a:off x="6180900" y="4984584"/>
          <a:ext cx="2411999" cy="1385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제공인력</a:t>
                      </a:r>
                      <a:r>
                        <a:rPr lang="en-US" altLang="ko-KR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ID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87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제공인력 결제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입력하고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직전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선택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최근 입력했던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가 채워집니다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815437"/>
              </p:ext>
            </p:extLst>
          </p:nvPr>
        </p:nvGraphicFramePr>
        <p:xfrm>
          <a:off x="8795070" y="4984584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서버 접속 중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서버에 접속하여 제공인력정보를 가져옵니다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잠시만 기다리세요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73592"/>
              </p:ext>
            </p:extLst>
          </p:nvPr>
        </p:nvGraphicFramePr>
        <p:xfrm>
          <a:off x="11404317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제공인력정보확인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ID,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성명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제공기관 등 제공인력정보를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진입 절차</a:t>
            </a:r>
          </a:p>
        </p:txBody>
      </p:sp>
      <p:sp>
        <p:nvSpPr>
          <p:cNvPr id="42" name="이등변 삼각형 41"/>
          <p:cNvSpPr/>
          <p:nvPr/>
        </p:nvSpPr>
        <p:spPr>
          <a:xfrm rot="5400000">
            <a:off x="3149440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5758030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/>
          <p:cNvSpPr/>
          <p:nvPr/>
        </p:nvSpPr>
        <p:spPr>
          <a:xfrm rot="5400000">
            <a:off x="8366620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10975210" y="287389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6" name="그룹 45"/>
          <p:cNvGrpSpPr/>
          <p:nvPr/>
        </p:nvGrpSpPr>
        <p:grpSpPr>
          <a:xfrm>
            <a:off x="13808363" y="2649330"/>
            <a:ext cx="459198" cy="659754"/>
            <a:chOff x="13808363" y="2632097"/>
            <a:chExt cx="459198" cy="659754"/>
          </a:xfrm>
        </p:grpSpPr>
        <p:sp>
          <p:nvSpPr>
            <p:cNvPr id="52" name="이등변 삼각형 51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이등변 삼각형 52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133" y="2283110"/>
            <a:ext cx="1656184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809" y="4393603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9389" y="4393603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75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37" y="1142839"/>
            <a:ext cx="1996072" cy="3726000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580354"/>
              </p:ext>
            </p:extLst>
          </p:nvPr>
        </p:nvGraphicFramePr>
        <p:xfrm>
          <a:off x="974470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서버 접속 중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서버에 정상 접속하면 </a:t>
                      </a:r>
                      <a:r>
                        <a:rPr lang="ko-KR" altLang="en-US" sz="1200" kern="1200" noProof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방과후활동서비스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서비스메인 화면이 표시됩니다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진입 절차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62415" y="2670074"/>
            <a:ext cx="459198" cy="659754"/>
            <a:chOff x="13808363" y="2632097"/>
            <a:chExt cx="459198" cy="659754"/>
          </a:xfrm>
        </p:grpSpPr>
        <p:sp>
          <p:nvSpPr>
            <p:cNvPr id="10" name="이등변 삼각형 9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이등변 삼각형 10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711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857" y="112522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452" y="111132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346" y="112911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335" y="11309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/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/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/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정상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그룹 39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44" name="그룹 43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0" name="모서리가 둥근 직사각형 59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이등변 삼각형 60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이등변 삼각형 61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이등변 삼각형 62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이등변 삼각형 63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이등변 삼각형 64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1" name="그림 50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7" name="그림 5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49" name="그림 4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26" y="1108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446" y="1125835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494" y="1125122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4" name="그림 7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857" y="112522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/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/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/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송영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37" name="그룹 36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2" name="그룹 51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8" name="모서리가 둥근 직사각형 67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9" name="이등변 삼각형 68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0" name="이등변 삼각형 69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1" name="이등변 삼각형 70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2" name="이등변 삼각형 71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3" name="이등변 삼각형 72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3" name="그림 52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4" name="그림 53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5" name="그림 54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56" name="그림 5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481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그림 7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857" y="112522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01" y="1117266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68" y="1131188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432" y="1121956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/>
          </p:nvPr>
        </p:nvGraphicFramePr>
        <p:xfrm>
          <a:off x="3807613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결제 과정이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/>
          </p:nvPr>
        </p:nvGraphicFramePr>
        <p:xfrm>
          <a:off x="8969722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 시간을 확인하고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/>
          </p:nvPr>
        </p:nvGraphicFramePr>
        <p:xfrm>
          <a:off x="11554970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– 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인정 결제 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58486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이등변 삼각형 44"/>
          <p:cNvSpPr/>
          <p:nvPr/>
        </p:nvSpPr>
        <p:spPr>
          <a:xfrm rot="5400000">
            <a:off x="5970957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11150099" y="2885120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7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029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이등변 삼각형 34"/>
          <p:cNvSpPr/>
          <p:nvPr/>
        </p:nvSpPr>
        <p:spPr>
          <a:xfrm rot="5400000">
            <a:off x="8560528" y="2890782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37895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37" name="그룹 36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0" name="그룹 39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3" name="그룹 52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8" name="모서리가 둥근 직사각형 67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9" name="이등변 삼각형 68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0" name="이등변 삼각형 69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1" name="이등변 삼각형 70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2" name="이등변 삼각형 71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3" name="이등변 삼각형 72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4" name="그림 5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5" name="그림 54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6" name="그림 5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67" name="그림 6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52" name="그림 5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92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678" y="1128125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70" y="11309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49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86" y="1124658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4" name="이등변 삼각형 63"/>
          <p:cNvSpPr/>
          <p:nvPr/>
        </p:nvSpPr>
        <p:spPr>
          <a:xfrm rot="5400000">
            <a:off x="335698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이등변 삼각형 64"/>
          <p:cNvSpPr/>
          <p:nvPr/>
        </p:nvSpPr>
        <p:spPr>
          <a:xfrm rot="5400000">
            <a:off x="596416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이등변 삼각형 66"/>
          <p:cNvSpPr/>
          <p:nvPr/>
        </p:nvSpPr>
        <p:spPr>
          <a:xfrm rot="5400000">
            <a:off x="857134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이등변 삼각형 82"/>
          <p:cNvSpPr/>
          <p:nvPr/>
        </p:nvSpPr>
        <p:spPr>
          <a:xfrm rot="5400000">
            <a:off x="11178528" y="288495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4" name="그룹 83"/>
          <p:cNvGrpSpPr/>
          <p:nvPr/>
        </p:nvGrpSpPr>
        <p:grpSpPr>
          <a:xfrm>
            <a:off x="14010270" y="2660390"/>
            <a:ext cx="459198" cy="659754"/>
            <a:chOff x="13808363" y="2632097"/>
            <a:chExt cx="459198" cy="659754"/>
          </a:xfrm>
        </p:grpSpPr>
        <p:sp>
          <p:nvSpPr>
            <p:cNvPr id="85" name="이등변 삼각형 84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이등변 삼각형 85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49" name="표 48"/>
          <p:cNvGraphicFramePr>
            <a:graphicFrameLocks noGrp="1"/>
          </p:cNvGraphicFramePr>
          <p:nvPr>
            <p:extLst/>
          </p:nvPr>
        </p:nvGraphicFramePr>
        <p:xfrm>
          <a:off x="3782965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제공시간을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직접 입력할 수 있는</a:t>
                      </a:r>
                      <a:r>
                        <a:rPr lang="ko-KR" altLang="en-US" sz="120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소급결제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선택합니다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/>
          </p:nvPr>
        </p:nvGraphicFramePr>
        <p:xfrm>
          <a:off x="8999399" y="4984585"/>
          <a:ext cx="2411999" cy="1086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제공시간 직접입력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061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실제 서비스를 제공한 일자를 입력하고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절차</a:t>
            </a:r>
          </a:p>
        </p:txBody>
      </p:sp>
      <p:pic>
        <p:nvPicPr>
          <p:cNvPr id="5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428" y="4344975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144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8405" y="4401897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3" name="표 92"/>
          <p:cNvGraphicFramePr>
            <a:graphicFrameLocks noGrp="1"/>
          </p:cNvGraphicFramePr>
          <p:nvPr>
            <p:extLst/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주간활동서비스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4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33" y="4414960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5" name="표 94"/>
          <p:cNvGraphicFramePr>
            <a:graphicFrameLocks noGrp="1"/>
          </p:cNvGraphicFramePr>
          <p:nvPr>
            <p:extLst/>
          </p:nvPr>
        </p:nvGraphicFramePr>
        <p:xfrm>
          <a:off x="6355077" y="499170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결제방식선택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결제방식을 선택하면 결제가 시작 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7" name="표 96"/>
          <p:cNvGraphicFramePr>
            <a:graphicFrameLocks noGrp="1"/>
          </p:cNvGraphicFramePr>
          <p:nvPr>
            <p:extLst/>
          </p:nvPr>
        </p:nvGraphicFramePr>
        <p:xfrm>
          <a:off x="11597567" y="4991704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결제시간입력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결제할 시간을 입력하고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8" name="모서리가 둥근 직사각형 97"/>
          <p:cNvSpPr/>
          <p:nvPr/>
        </p:nvSpPr>
        <p:spPr>
          <a:xfrm>
            <a:off x="3869415" y="6079024"/>
            <a:ext cx="2251326" cy="1000912"/>
          </a:xfrm>
          <a:prstGeom prst="roundRect">
            <a:avLst>
              <a:gd name="adj" fmla="val 1379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txBody>
          <a:bodyPr rot="0" spcFirstLastPara="0" vertOverflow="overflow" horzOverflow="overflow" vert="horz" wrap="square" lIns="0" tIns="35996" rIns="0" bIns="359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ct val="120000"/>
              </a:lnSpc>
            </a:pPr>
            <a:r>
              <a:rPr lang="ko-KR" altLang="en-US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소급결제는 제공시간 직접입력과 소급결제사유 선택 외에는 정상 결제절차와 동일합니다</a:t>
            </a:r>
            <a:r>
              <a:rPr lang="en-US" altLang="ko-KR" sz="12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endParaRPr lang="ko-KR" altLang="en-US" sz="12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41" name="그룹 40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3" name="그룹 42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45" name="그룹 44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51" name="모서리가 둥근 직사각형 50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2" name="이등변 삼각형 51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3" name="이등변 삼각형 52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이등변 삼각형 53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이등변 삼각형 54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8" name="이등변 삼각형 57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47" name="그림 4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48" name="그림 4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50" name="그림 4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44" name="그림 4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912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54" y="11236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185" y="1132508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8" name="표 17"/>
          <p:cNvGraphicFramePr>
            <a:graphicFrameLocks noGrp="1"/>
          </p:cNvGraphicFramePr>
          <p:nvPr>
            <p:extLst/>
          </p:nvPr>
        </p:nvGraphicFramePr>
        <p:xfrm>
          <a:off x="3690686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서비스결제완료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 결제가 완료되었습니다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내용 확인 후 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</a:t>
            </a:r>
            <a:r>
              <a:rPr lang="ko-KR" altLang="en-US" sz="3000" dirty="0" smtClean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소급결제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절차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450347" y="2670074"/>
            <a:ext cx="459198" cy="659754"/>
            <a:chOff x="13808363" y="2632097"/>
            <a:chExt cx="459198" cy="659754"/>
          </a:xfrm>
        </p:grpSpPr>
        <p:sp>
          <p:nvSpPr>
            <p:cNvPr id="10" name="이등변 삼각형 9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이등변 삼각형 11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/>
          </p:nvPr>
        </p:nvGraphicFramePr>
        <p:xfrm>
          <a:off x="954113" y="4999414"/>
          <a:ext cx="2411999" cy="1299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소급결제사유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88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소급결제 사유를 선택하고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이등변 삼각형 13"/>
          <p:cNvSpPr/>
          <p:nvPr/>
        </p:nvSpPr>
        <p:spPr>
          <a:xfrm rot="5400000">
            <a:off x="3203058" y="2884079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981" y="4402821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1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그림 7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0" y="1128125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565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99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45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733" y="1119860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084520"/>
              </p:ext>
            </p:extLst>
          </p:nvPr>
        </p:nvGraphicFramePr>
        <p:xfrm>
          <a:off x="3800799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거래취소 절차가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32118"/>
              </p:ext>
            </p:extLst>
          </p:nvPr>
        </p:nvGraphicFramePr>
        <p:xfrm>
          <a:off x="6392123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직전거래취소 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직전거래 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718710"/>
              </p:ext>
            </p:extLst>
          </p:nvPr>
        </p:nvGraphicFramePr>
        <p:xfrm>
          <a:off x="8983447" y="4984585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취소정보확인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서비스코드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승인번호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사용금액 등 취소정보를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590269"/>
              </p:ext>
            </p:extLst>
          </p:nvPr>
        </p:nvGraphicFramePr>
        <p:xfrm>
          <a:off x="11574770" y="4984584"/>
          <a:ext cx="2411999" cy="12992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거래취소완료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288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 취소가 완료되었습니다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직전거래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40" name="이등변 삼각형 39"/>
          <p:cNvSpPr/>
          <p:nvPr/>
        </p:nvSpPr>
        <p:spPr>
          <a:xfrm rot="5400000">
            <a:off x="3374822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이등변 삼각형 40"/>
          <p:cNvSpPr/>
          <p:nvPr/>
        </p:nvSpPr>
        <p:spPr>
          <a:xfrm rot="5400000">
            <a:off x="5967984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이등변 삼각형 41"/>
          <p:cNvSpPr/>
          <p:nvPr/>
        </p:nvSpPr>
        <p:spPr>
          <a:xfrm rot="5400000">
            <a:off x="8561146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이등변 삼각형 42"/>
          <p:cNvSpPr/>
          <p:nvPr/>
        </p:nvSpPr>
        <p:spPr>
          <a:xfrm rot="5400000">
            <a:off x="11154308" y="2876598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62" y="395407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42" y="1477279"/>
            <a:ext cx="1296144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180" y="4407346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36383"/>
              </p:ext>
            </p:extLst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방과후활동서비스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2" name="그룹 51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53" name="그룹 52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55" name="그룹 54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57" name="그룹 56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62" name="모서리가 둥근 직사각형 61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이등변 삼각형 62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이등변 삼각형 63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이등변 삼각형 64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0" name="이등변 삼각형 69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1" name="이등변 삼각형 70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60" name="그림 5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61" name="그림 6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56" name="그림 5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74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0" y="1128125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35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487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304" y="1119860"/>
            <a:ext cx="1996072" cy="3726000"/>
          </a:xfrm>
          <a:prstGeom prst="rect">
            <a:avLst/>
          </a:prstGeom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373042"/>
              </p:ext>
            </p:extLst>
          </p:nvPr>
        </p:nvGraphicFramePr>
        <p:xfrm>
          <a:off x="3796028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서비스메인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거래취소 절차가 시작됩니다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407094"/>
              </p:ext>
            </p:extLst>
          </p:nvPr>
        </p:nvGraphicFramePr>
        <p:xfrm>
          <a:off x="6399504" y="4984585"/>
          <a:ext cx="2411999" cy="1321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4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당일거래취소 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980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 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를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85099"/>
              </p:ext>
            </p:extLst>
          </p:nvPr>
        </p:nvGraphicFramePr>
        <p:xfrm>
          <a:off x="9012462" y="4984584"/>
          <a:ext cx="2411999" cy="17516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거래내역선택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3681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당일거래내역에서 취소할 거래를 선택하면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거래내역선택 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대화상자가 표시됩니다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이전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당일거래취소 선택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’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화면으로 돌아갑니다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64500"/>
              </p:ext>
            </p:extLst>
          </p:nvPr>
        </p:nvGraphicFramePr>
        <p:xfrm>
          <a:off x="11625419" y="4984584"/>
          <a:ext cx="2411999" cy="13856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거래내역선택확인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871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해당 거래를 취소하려면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altLang="ko-KR" sz="12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+mn-cs"/>
                      </a:endParaRPr>
                    </a:p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취소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선택이 취소됩니다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당일거래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43" name="이등변 삼각형 42"/>
          <p:cNvSpPr/>
          <p:nvPr/>
        </p:nvSpPr>
        <p:spPr>
          <a:xfrm rot="5400000">
            <a:off x="3370051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이등변 삼각형 43"/>
          <p:cNvSpPr/>
          <p:nvPr/>
        </p:nvSpPr>
        <p:spPr>
          <a:xfrm rot="5400000">
            <a:off x="5980694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이등변 삼각형 45"/>
          <p:cNvSpPr/>
          <p:nvPr/>
        </p:nvSpPr>
        <p:spPr>
          <a:xfrm rot="5400000">
            <a:off x="8591338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이등변 삼각형 62"/>
          <p:cNvSpPr/>
          <p:nvPr/>
        </p:nvSpPr>
        <p:spPr>
          <a:xfrm rot="5400000">
            <a:off x="11201982" y="2886645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/>
          <p:cNvGrpSpPr/>
          <p:nvPr/>
        </p:nvGrpSpPr>
        <p:grpSpPr>
          <a:xfrm>
            <a:off x="14037188" y="2662080"/>
            <a:ext cx="459198" cy="659754"/>
            <a:chOff x="13808363" y="2632097"/>
            <a:chExt cx="459198" cy="659754"/>
          </a:xfrm>
        </p:grpSpPr>
        <p:sp>
          <p:nvSpPr>
            <p:cNvPr id="65" name="이등변 삼각형 64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이등변 삼각형 65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346" y="3947588"/>
            <a:ext cx="1224232" cy="52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522" y="1809609"/>
            <a:ext cx="1296144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692" y="2118351"/>
            <a:ext cx="1080120" cy="42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6208" y="3134719"/>
            <a:ext cx="818694" cy="38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082185"/>
              </p:ext>
            </p:extLst>
          </p:nvPr>
        </p:nvGraphicFramePr>
        <p:xfrm>
          <a:off x="1178571" y="6496673"/>
          <a:ext cx="2411999" cy="328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방과후활동서비스</a:t>
                      </a:r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 진입절차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8" name="그룹 37"/>
          <p:cNvGrpSpPr/>
          <p:nvPr/>
        </p:nvGrpSpPr>
        <p:grpSpPr>
          <a:xfrm>
            <a:off x="1177202" y="1108828"/>
            <a:ext cx="2411999" cy="5306400"/>
            <a:chOff x="1177202" y="1108828"/>
            <a:chExt cx="2411999" cy="5306400"/>
          </a:xfrm>
        </p:grpSpPr>
        <p:grpSp>
          <p:nvGrpSpPr>
            <p:cNvPr id="39" name="그룹 38"/>
            <p:cNvGrpSpPr/>
            <p:nvPr/>
          </p:nvGrpSpPr>
          <p:grpSpPr>
            <a:xfrm>
              <a:off x="1177202" y="1108828"/>
              <a:ext cx="2411999" cy="5306400"/>
              <a:chOff x="1177202" y="1108828"/>
              <a:chExt cx="2411999" cy="5306400"/>
            </a:xfrm>
          </p:grpSpPr>
          <p:grpSp>
            <p:nvGrpSpPr>
              <p:cNvPr id="41" name="그룹 40"/>
              <p:cNvGrpSpPr/>
              <p:nvPr/>
            </p:nvGrpSpPr>
            <p:grpSpPr>
              <a:xfrm>
                <a:off x="1177202" y="1108828"/>
                <a:ext cx="2411999" cy="5306400"/>
                <a:chOff x="1164139" y="1121891"/>
                <a:chExt cx="2411999" cy="5306400"/>
              </a:xfrm>
            </p:grpSpPr>
            <p:grpSp>
              <p:nvGrpSpPr>
                <p:cNvPr id="47" name="그룹 46"/>
                <p:cNvGrpSpPr/>
                <p:nvPr/>
              </p:nvGrpSpPr>
              <p:grpSpPr>
                <a:xfrm>
                  <a:off x="1164139" y="1121891"/>
                  <a:ext cx="2411999" cy="5306400"/>
                  <a:chOff x="950647" y="1080326"/>
                  <a:chExt cx="2411999" cy="5306400"/>
                </a:xfrm>
              </p:grpSpPr>
              <p:sp>
                <p:nvSpPr>
                  <p:cNvPr id="53" name="모서리가 둥근 직사각형 52"/>
                  <p:cNvSpPr/>
                  <p:nvPr/>
                </p:nvSpPr>
                <p:spPr>
                  <a:xfrm>
                    <a:off x="950647" y="1080326"/>
                    <a:ext cx="2411999" cy="5306400"/>
                  </a:xfrm>
                  <a:prstGeom prst="roundRect">
                    <a:avLst>
                      <a:gd name="adj" fmla="val 3532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19050">
                    <a:solidFill>
                      <a:srgbClr val="00AFEC"/>
                    </a:solidFill>
                    <a:prstDash val="sysDot"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이등변 삼각형 53"/>
                  <p:cNvSpPr/>
                  <p:nvPr/>
                </p:nvSpPr>
                <p:spPr>
                  <a:xfrm rot="5400000">
                    <a:off x="1986808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5" name="이등변 삼각형 74"/>
                  <p:cNvSpPr/>
                  <p:nvPr/>
                </p:nvSpPr>
                <p:spPr>
                  <a:xfrm rot="5400000">
                    <a:off x="3085299" y="2003153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6" name="이등변 삼각형 75"/>
                  <p:cNvSpPr/>
                  <p:nvPr/>
                </p:nvSpPr>
                <p:spPr>
                  <a:xfrm rot="5400000">
                    <a:off x="1985744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7" name="이등변 삼각형 76"/>
                  <p:cNvSpPr/>
                  <p:nvPr/>
                </p:nvSpPr>
                <p:spPr>
                  <a:xfrm rot="5400000">
                    <a:off x="3085299" y="3703408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8" name="이등변 삼각형 77"/>
                  <p:cNvSpPr/>
                  <p:nvPr/>
                </p:nvSpPr>
                <p:spPr>
                  <a:xfrm rot="5400000">
                    <a:off x="1981420" y="5407209"/>
                    <a:ext cx="216023" cy="72007"/>
                  </a:xfrm>
                  <a:prstGeom prst="triangle">
                    <a:avLst/>
                  </a:prstGeom>
                  <a:solidFill>
                    <a:srgbClr val="00AFEC"/>
                  </a:solidFill>
                  <a:ln>
                    <a:noFill/>
                  </a:ln>
                </p:spPr>
                <p:txBody>
                  <a:bodyPr wrap="square" lIns="91431" tIns="45715" rIns="91431" bIns="45715" rtlCol="0" anchor="t">
                    <a:noAutofit/>
                  </a:bodyPr>
                  <a:lstStyle/>
                  <a:p>
                    <a:pPr algn="just" latinLnBrk="0">
                      <a:lnSpc>
                        <a:spcPct val="120000"/>
                      </a:lnSpc>
                    </a:pPr>
                    <a:endParaRPr lang="ko-KR" altLang="en-US" sz="1400" dirty="0"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</p:grpSp>
            <p:pic>
              <p:nvPicPr>
                <p:cNvPr id="49" name="그림 4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9283" y="1291381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0" name="그림 4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5085" y="2984767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1" name="그림 50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34638" y="2986722"/>
                  <a:ext cx="848572" cy="1584000"/>
                </a:xfrm>
                <a:prstGeom prst="rect">
                  <a:avLst/>
                </a:prstGeom>
              </p:spPr>
            </p:pic>
            <p:pic>
              <p:nvPicPr>
                <p:cNvPr id="52" name="그림 51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33877" y="4693724"/>
                  <a:ext cx="848572" cy="1584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6780" y="1275599"/>
                <a:ext cx="848572" cy="158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525" y="4686807"/>
              <a:ext cx="848572" cy="15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057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734" y="1121499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96" y="1125421"/>
            <a:ext cx="1996072" cy="3726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201576"/>
              </p:ext>
            </p:extLst>
          </p:nvPr>
        </p:nvGraphicFramePr>
        <p:xfrm>
          <a:off x="992789" y="4984584"/>
          <a:ext cx="2411999" cy="1299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취소정보확인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466">
                <a:tc>
                  <a:txBody>
                    <a:bodyPr/>
                    <a:lstStyle/>
                    <a:p>
                      <a:pPr marL="90488" marR="0" lvl="0" indent="-90488" algn="l" defTabSz="1215099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서비스코드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승인번호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사용금액 등 취소정보를 확인하고 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터치하세요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51996"/>
              </p:ext>
            </p:extLst>
          </p:nvPr>
        </p:nvGraphicFramePr>
        <p:xfrm>
          <a:off x="3635686" y="4984584"/>
          <a:ext cx="2411999" cy="1104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</a:rPr>
                        <a:t>거래취소완료</a:t>
                      </a:r>
                      <a:endParaRPr lang="ko-KR" altLang="en-US" sz="1400" dirty="0"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a:txBody>
                  <a:tcPr marL="0" marR="0" marT="39282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103">
                <a:tc>
                  <a:txBody>
                    <a:bodyPr/>
                    <a:lstStyle/>
                    <a:p>
                      <a:pPr marL="90488" indent="-90488" algn="l" defTabSz="1215099" rtl="0" eaLnBrk="1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거래 취소가 완료되었습니다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 [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확인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]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버튼을 터치하면 초기화면으로 이동합니다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+mn-cs"/>
                        </a:rPr>
                        <a:t>.</a:t>
                      </a:r>
                    </a:p>
                  </a:txBody>
                  <a:tcPr marL="0" marR="0" marT="78564" marB="3928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09899" y="252239"/>
            <a:ext cx="10457382" cy="659852"/>
          </a:xfrm>
          <a:prstGeom prst="rect">
            <a:avLst/>
          </a:prstGeom>
          <a:noFill/>
        </p:spPr>
        <p:txBody>
          <a:bodyPr wrap="square" lIns="249262" tIns="98135" rIns="249262" bIns="98135" rtlCol="0">
            <a:spAutoFit/>
          </a:bodyPr>
          <a:lstStyle/>
          <a:p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방과 후 활동 서비스 </a:t>
            </a:r>
            <a:r>
              <a:rPr lang="en-US" altLang="ko-KR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- </a:t>
            </a:r>
            <a:r>
              <a:rPr lang="ko-KR" altLang="en-US" sz="3000" dirty="0" err="1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당일거래</a:t>
            </a:r>
            <a:r>
              <a:rPr lang="ko-KR" altLang="en-US" sz="3000" dirty="0">
                <a:solidFill>
                  <a:srgbClr val="1F60A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취소 절차</a:t>
            </a:r>
          </a:p>
        </p:txBody>
      </p:sp>
      <p:sp>
        <p:nvSpPr>
          <p:cNvPr id="19" name="이등변 삼각형 18"/>
          <p:cNvSpPr/>
          <p:nvPr/>
        </p:nvSpPr>
        <p:spPr>
          <a:xfrm rot="5400000">
            <a:off x="3186881" y="2882976"/>
            <a:ext cx="659754" cy="21062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458392" y="2671474"/>
            <a:ext cx="459198" cy="659754"/>
            <a:chOff x="13808363" y="2632097"/>
            <a:chExt cx="459198" cy="659754"/>
          </a:xfrm>
        </p:grpSpPr>
        <p:sp>
          <p:nvSpPr>
            <p:cNvPr id="21" name="이등변 삼각형 20"/>
            <p:cNvSpPr/>
            <p:nvPr/>
          </p:nvSpPr>
          <p:spPr>
            <a:xfrm rot="5400000">
              <a:off x="13583798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이등변 삼각형 21"/>
            <p:cNvSpPr/>
            <p:nvPr/>
          </p:nvSpPr>
          <p:spPr>
            <a:xfrm rot="5400000">
              <a:off x="13832372" y="2856662"/>
              <a:ext cx="659754" cy="21062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Picture 2" descr="D:\Documents\21.디자인소스\Clipart\기호\그림3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92" y="4407458"/>
            <a:ext cx="1224232" cy="48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6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OS매뉴얼">
      <a:majorFont>
        <a:latin typeface="Rix모던고딕 B"/>
        <a:ea typeface="Rix모던고딕 B"/>
        <a:cs typeface=""/>
      </a:majorFont>
      <a:minorFont>
        <a:latin typeface="Rix모던고딕 M"/>
        <a:ea typeface="Rix모던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wrap="square" rtlCol="0" anchor="t">
        <a:noAutofit/>
      </a:bodyPr>
      <a:lstStyle>
        <a:defPPr algn="just" latinLnBrk="0">
          <a:lnSpc>
            <a:spcPct val="120000"/>
          </a:lnSpc>
          <a:defRPr sz="1400" dirty="0">
            <a:latin typeface="+mj-lt"/>
          </a:defRPr>
        </a:defPPr>
      </a:lstStyle>
    </a:spDef>
  </a:objectDefaults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Rix모던고딕 B"/>
        <a:ea typeface="Rix모던고딕 B"/>
        <a:cs typeface=""/>
      </a:majorFont>
      <a:minorFont>
        <a:latin typeface="Rix모던고딕 M"/>
        <a:ea typeface="Rix모던고딕 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17556</TotalTime>
  <Words>1047</Words>
  <Application>Microsoft Office PowerPoint</Application>
  <PresentationFormat>사용자 지정</PresentationFormat>
  <Paragraphs>190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21</vt:i4>
      </vt:variant>
    </vt:vector>
  </HeadingPairs>
  <TitlesOfParts>
    <vt:vector size="31" baseType="lpstr">
      <vt:lpstr> 윤명조440</vt:lpstr>
      <vt:lpstr> 윤명조450</vt:lpstr>
      <vt:lpstr>나눔바른고딕</vt:lpstr>
      <vt:lpstr>맑은 고딕</vt:lpstr>
      <vt:lpstr>푸르지오 중간</vt:lpstr>
      <vt:lpstr>Arial</vt:lpstr>
      <vt:lpstr>Wingdings</vt:lpstr>
      <vt:lpstr>Office 테마</vt:lpstr>
      <vt:lpstr>1_Office 테마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PDH</dc:creator>
  <cp:lastModifiedBy>류성구 / 대리 / 재정관리부</cp:lastModifiedBy>
  <cp:revision>1746</cp:revision>
  <cp:lastPrinted>2018-04-30T04:11:24Z</cp:lastPrinted>
  <dcterms:created xsi:type="dcterms:W3CDTF">2013-01-24T07:58:42Z</dcterms:created>
  <dcterms:modified xsi:type="dcterms:W3CDTF">2021-02-05T00:16:09Z</dcterms:modified>
</cp:coreProperties>
</file>